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332" r:id="rId2"/>
    <p:sldId id="369" r:id="rId3"/>
    <p:sldId id="370" r:id="rId4"/>
    <p:sldId id="371" r:id="rId5"/>
    <p:sldId id="305" r:id="rId6"/>
    <p:sldId id="372" r:id="rId7"/>
    <p:sldId id="306" r:id="rId8"/>
    <p:sldId id="307" r:id="rId9"/>
    <p:sldId id="308" r:id="rId10"/>
    <p:sldId id="309" r:id="rId11"/>
    <p:sldId id="377" r:id="rId12"/>
    <p:sldId id="378" r:id="rId13"/>
    <p:sldId id="313" r:id="rId14"/>
    <p:sldId id="314" r:id="rId15"/>
    <p:sldId id="316" r:id="rId16"/>
    <p:sldId id="318" r:id="rId17"/>
    <p:sldId id="320" r:id="rId18"/>
    <p:sldId id="322" r:id="rId19"/>
    <p:sldId id="326" r:id="rId20"/>
    <p:sldId id="327" r:id="rId21"/>
    <p:sldId id="325" r:id="rId22"/>
    <p:sldId id="323" r:id="rId23"/>
    <p:sldId id="328" r:id="rId24"/>
    <p:sldId id="329" r:id="rId25"/>
    <p:sldId id="334" r:id="rId26"/>
    <p:sldId id="381" r:id="rId27"/>
    <p:sldId id="336" r:id="rId28"/>
    <p:sldId id="344" r:id="rId29"/>
    <p:sldId id="338" r:id="rId30"/>
    <p:sldId id="339" r:id="rId31"/>
    <p:sldId id="340" r:id="rId32"/>
    <p:sldId id="341" r:id="rId33"/>
    <p:sldId id="342" r:id="rId34"/>
    <p:sldId id="343" r:id="rId35"/>
    <p:sldId id="384" r:id="rId36"/>
    <p:sldId id="385" r:id="rId37"/>
    <p:sldId id="345" r:id="rId38"/>
    <p:sldId id="382" r:id="rId39"/>
    <p:sldId id="346" r:id="rId40"/>
    <p:sldId id="387" r:id="rId41"/>
    <p:sldId id="383" r:id="rId42"/>
    <p:sldId id="347" r:id="rId43"/>
    <p:sldId id="348" r:id="rId44"/>
    <p:sldId id="350" r:id="rId45"/>
    <p:sldId id="351" r:id="rId46"/>
    <p:sldId id="349" r:id="rId47"/>
    <p:sldId id="357" r:id="rId48"/>
    <p:sldId id="353" r:id="rId49"/>
    <p:sldId id="354" r:id="rId50"/>
    <p:sldId id="386" r:id="rId51"/>
    <p:sldId id="355" r:id="rId52"/>
    <p:sldId id="388" r:id="rId53"/>
    <p:sldId id="356" r:id="rId54"/>
    <p:sldId id="358" r:id="rId55"/>
    <p:sldId id="359" r:id="rId56"/>
    <p:sldId id="360" r:id="rId57"/>
    <p:sldId id="361" r:id="rId58"/>
    <p:sldId id="362" r:id="rId59"/>
    <p:sldId id="364" r:id="rId60"/>
    <p:sldId id="365" r:id="rId61"/>
    <p:sldId id="366" r:id="rId62"/>
    <p:sldId id="367" r:id="rId63"/>
    <p:sldId id="375" r:id="rId64"/>
    <p:sldId id="389" r:id="rId6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Garamond" pitchFamily="18" charset="0"/>
        <a:ea typeface="+mn-ea"/>
        <a:cs typeface="+mn-cs"/>
      </a:defRPr>
    </a:lvl1pPr>
    <a:lvl2pPr marL="457200" algn="l" rtl="0" fontAlgn="base">
      <a:spcBef>
        <a:spcPct val="0"/>
      </a:spcBef>
      <a:spcAft>
        <a:spcPct val="0"/>
      </a:spcAft>
      <a:defRPr b="1" kern="1200">
        <a:solidFill>
          <a:schemeClr val="tx1"/>
        </a:solidFill>
        <a:latin typeface="Garamond" pitchFamily="18" charset="0"/>
        <a:ea typeface="+mn-ea"/>
        <a:cs typeface="+mn-cs"/>
      </a:defRPr>
    </a:lvl2pPr>
    <a:lvl3pPr marL="914400" algn="l" rtl="0" fontAlgn="base">
      <a:spcBef>
        <a:spcPct val="0"/>
      </a:spcBef>
      <a:spcAft>
        <a:spcPct val="0"/>
      </a:spcAft>
      <a:defRPr b="1" kern="1200">
        <a:solidFill>
          <a:schemeClr val="tx1"/>
        </a:solidFill>
        <a:latin typeface="Garamond" pitchFamily="18" charset="0"/>
        <a:ea typeface="+mn-ea"/>
        <a:cs typeface="+mn-cs"/>
      </a:defRPr>
    </a:lvl3pPr>
    <a:lvl4pPr marL="1371600" algn="l" rtl="0" fontAlgn="base">
      <a:spcBef>
        <a:spcPct val="0"/>
      </a:spcBef>
      <a:spcAft>
        <a:spcPct val="0"/>
      </a:spcAft>
      <a:defRPr b="1" kern="1200">
        <a:solidFill>
          <a:schemeClr val="tx1"/>
        </a:solidFill>
        <a:latin typeface="Garamond" pitchFamily="18" charset="0"/>
        <a:ea typeface="+mn-ea"/>
        <a:cs typeface="+mn-cs"/>
      </a:defRPr>
    </a:lvl4pPr>
    <a:lvl5pPr marL="1828800" algn="l" rtl="0" fontAlgn="base">
      <a:spcBef>
        <a:spcPct val="0"/>
      </a:spcBef>
      <a:spcAft>
        <a:spcPct val="0"/>
      </a:spcAft>
      <a:defRPr b="1" kern="1200">
        <a:solidFill>
          <a:schemeClr val="tx1"/>
        </a:solidFill>
        <a:latin typeface="Garamond" pitchFamily="18" charset="0"/>
        <a:ea typeface="+mn-ea"/>
        <a:cs typeface="+mn-cs"/>
      </a:defRPr>
    </a:lvl5pPr>
    <a:lvl6pPr marL="2286000" algn="l" defTabSz="914400" rtl="0" eaLnBrk="1" latinLnBrk="0" hangingPunct="1">
      <a:defRPr b="1" kern="1200">
        <a:solidFill>
          <a:schemeClr val="tx1"/>
        </a:solidFill>
        <a:latin typeface="Garamond" pitchFamily="18" charset="0"/>
        <a:ea typeface="+mn-ea"/>
        <a:cs typeface="+mn-cs"/>
      </a:defRPr>
    </a:lvl6pPr>
    <a:lvl7pPr marL="2743200" algn="l" defTabSz="914400" rtl="0" eaLnBrk="1" latinLnBrk="0" hangingPunct="1">
      <a:defRPr b="1" kern="1200">
        <a:solidFill>
          <a:schemeClr val="tx1"/>
        </a:solidFill>
        <a:latin typeface="Garamond" pitchFamily="18" charset="0"/>
        <a:ea typeface="+mn-ea"/>
        <a:cs typeface="+mn-cs"/>
      </a:defRPr>
    </a:lvl7pPr>
    <a:lvl8pPr marL="3200400" algn="l" defTabSz="914400" rtl="0" eaLnBrk="1" latinLnBrk="0" hangingPunct="1">
      <a:defRPr b="1" kern="1200">
        <a:solidFill>
          <a:schemeClr val="tx1"/>
        </a:solidFill>
        <a:latin typeface="Garamond" pitchFamily="18" charset="0"/>
        <a:ea typeface="+mn-ea"/>
        <a:cs typeface="+mn-cs"/>
      </a:defRPr>
    </a:lvl8pPr>
    <a:lvl9pPr marL="3657600" algn="l" defTabSz="914400" rtl="0" eaLnBrk="1" latinLnBrk="0" hangingPunct="1">
      <a:defRPr b="1"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7" autoAdjust="0"/>
    <p:restoredTop sz="94903" autoAdjust="0"/>
  </p:normalViewPr>
  <p:slideViewPr>
    <p:cSldViewPr>
      <p:cViewPr varScale="1">
        <p:scale>
          <a:sx n="71" d="100"/>
          <a:sy n="71" d="100"/>
        </p:scale>
        <p:origin x="-2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5222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5222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5222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6787F80E-5A3D-4C74-87D1-EED7F5853BFE}" type="slidenum">
              <a:rPr lang="en-US"/>
              <a:pPr>
                <a:defRPr/>
              </a:pPr>
              <a:t>‹#›</a:t>
            </a:fld>
            <a:endParaRPr lang="en-US" dirty="0"/>
          </a:p>
        </p:txBody>
      </p:sp>
    </p:spTree>
    <p:extLst>
      <p:ext uri="{BB962C8B-B14F-4D97-AF65-F5344CB8AC3E}">
        <p14:creationId xmlns:p14="http://schemas.microsoft.com/office/powerpoint/2010/main" val="3641162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FA790769-4DBF-4436-B379-C320B6F701EF}" type="datetimeFigureOut">
              <a:rPr lang="en-US"/>
              <a:pPr>
                <a:defRPr/>
              </a:pPr>
              <a:t>4/27/2012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1F4E2B87-A70A-4CEF-AF3A-1A1E3E4D3487}" type="slidenum">
              <a:rPr lang="en-US"/>
              <a:pPr>
                <a:defRPr/>
              </a:pPr>
              <a:t>‹#›</a:t>
            </a:fld>
            <a:endParaRPr lang="en-US" dirty="0"/>
          </a:p>
        </p:txBody>
      </p:sp>
    </p:spTree>
    <p:extLst>
      <p:ext uri="{BB962C8B-B14F-4D97-AF65-F5344CB8AC3E}">
        <p14:creationId xmlns:p14="http://schemas.microsoft.com/office/powerpoint/2010/main" val="394325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EB291D-77A0-49B2-B9C6-FC24FDBB3038}"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75EA47-5F79-44A0-973E-2509B8E38946}" type="slidenum">
              <a:rPr lang="en-US" smtClean="0"/>
              <a:pPr/>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CCA28A-0D93-4490-971B-3AE30235DA04}" type="slidenum">
              <a:rPr lang="en-US" smtClean="0"/>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CFC8C4-FD43-491A-A76B-66BC8EDC39AF}" type="slidenum">
              <a:rPr lang="en-US" smtClean="0"/>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23FC5C-8D73-43C1-984C-21953B2B6FF3}" type="slidenum">
              <a:rPr lang="en-US" smtClean="0"/>
              <a:pPr/>
              <a:t>39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3349F0-8146-4EC4-9FBA-746349C79708}" type="slidenum">
              <a:rPr lang="en-US" smtClean="0"/>
              <a:pPr/>
              <a:t>48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9F0D95-638A-4EE9-B5DE-7A5A131BA4E3}" type="slidenum">
              <a:rPr lang="en-US" smtClean="0"/>
              <a:pPr/>
              <a:t>53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6618A2-F601-4580-8D5C-6BCF8F3FF21E}" type="slidenum">
              <a:rPr lang="en-US" smtClean="0"/>
              <a:pPr/>
              <a:t>55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F00267-DB62-4A20-870B-963A66286E87}" type="slidenum">
              <a:rPr lang="en-US" smtClean="0"/>
              <a:pPr/>
              <a:t>60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hangingPunct="0">
                  <a:defRPr/>
                </a:pPr>
                <a:endParaRPr lang="en-US" dirty="0"/>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hangingPunct="0">
                  <a:defRPr/>
                </a:pPr>
                <a:endParaRPr lang="en-US" dirty="0"/>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hangingPunct="0">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hangingPunct="0">
                  <a:defRPr/>
                </a:pPr>
                <a:endParaRPr lang="en-US" dirty="0"/>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7D8C2BA-94A2-49AB-9A89-E9414A74614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3112620-E4CF-43E6-9B4F-304573CF1284}"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B20AFD8-4BDB-457C-BE8C-FCB0243AC5DE}"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C60E55D-BBDA-4C53-98AB-2FD020799F2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CA34FC1-16B9-4297-B77D-6F6CD6FCFFD1}"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87BF39-7E78-42B0-ADCD-4CD4C7BBC1F9}"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5121E00-19AD-4073-8D7B-13C45FEE5283}"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0DDB8C9-4CBF-4F87-999B-92E6A24E37EC}"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CA9A542-3C90-4676-93AE-F255176959D0}"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C56F968-8133-45CD-B4CD-30BD9EC40B56}"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E7E81F0-908B-456C-87D4-D92F6D2A3654}"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3705DB79-6DE2-47F9-80EC-8DF49167FB4E}"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0" hangingPunct="0">
                  <a:defRPr/>
                </a:pPr>
                <a:endParaRPr lang="en-US" dirty="0"/>
              </a:p>
            </p:txBody>
          </p:sp>
          <p:sp>
            <p:nvSpPr>
              <p:cNvPr id="4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0" hangingPunct="0">
                  <a:defRPr/>
                </a:pPr>
                <a:endParaRPr lang="en-US" dirty="0"/>
              </a:p>
            </p:txBody>
          </p:sp>
          <p:sp>
            <p:nvSpPr>
              <p:cNvPr id="4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0" hangingPunct="0">
                  <a:defRPr/>
                </a:pPr>
                <a:endParaRPr lang="en-US" dirty="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p>
            </p:txBody>
          </p:sp>
          <p:sp>
            <p:nvSpPr>
              <p:cNvPr id="4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0" hangingPunct="0">
                  <a:defRPr/>
                </a:pPr>
                <a:endParaRPr lang="en-US" dirty="0"/>
              </a:p>
            </p:txBody>
          </p:sp>
        </p:grpSp>
        <p:sp>
          <p:nvSpPr>
            <p:cNvPr id="4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0" hangingPunct="0">
                <a:defRPr/>
              </a:pPr>
              <a:endParaRPr lang="en-US" dirty="0"/>
            </a:p>
          </p:txBody>
        </p:sp>
        <p:sp>
          <p:nvSpPr>
            <p:cNvPr id="1034" name="Freeform 12"/>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b="0">
                <a:latin typeface="Arial" charset="0"/>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38200" y="2209800"/>
            <a:ext cx="7543800" cy="3276600"/>
          </a:xfrm>
          <a:effectLst>
            <a:outerShdw dist="35921" dir="2700000" algn="ctr" rotWithShape="0">
              <a:schemeClr val="bg2"/>
            </a:outerShdw>
          </a:effectLst>
        </p:spPr>
        <p:txBody>
          <a:bodyPr/>
          <a:lstStyle/>
          <a:p>
            <a:pPr eaLnBrk="1" hangingPunct="1">
              <a:defRPr/>
            </a:pPr>
            <a:endParaRPr lang="en-US" sz="1200" b="1" dirty="0"/>
          </a:p>
          <a:p>
            <a:pPr eaLnBrk="1" hangingPunct="1">
              <a:defRPr/>
            </a:pPr>
            <a:r>
              <a:rPr lang="en-US" sz="4800" b="1" dirty="0" smtClean="0"/>
              <a:t>Mount Dora</a:t>
            </a:r>
          </a:p>
          <a:p>
            <a:pPr eaLnBrk="1" hangingPunct="1">
              <a:defRPr/>
            </a:pPr>
            <a:r>
              <a:rPr lang="en-US" sz="4800" b="1" dirty="0" smtClean="0">
                <a:solidFill>
                  <a:schemeClr val="hlink"/>
                </a:solidFill>
              </a:rPr>
              <a:t>Police Communications</a:t>
            </a:r>
            <a:endParaRPr lang="en-US" sz="2800" b="1" dirty="0" smtClean="0"/>
          </a:p>
          <a:p>
            <a:pPr eaLnBrk="1" hangingPunct="1">
              <a:defRPr/>
            </a:pPr>
            <a:r>
              <a:rPr lang="en-US" sz="3600" b="1" dirty="0" smtClean="0"/>
              <a:t>Staff Report</a:t>
            </a:r>
          </a:p>
          <a:p>
            <a:pPr eaLnBrk="1" hangingPunct="1">
              <a:defRPr/>
            </a:pPr>
            <a:endParaRPr lang="en-US" sz="3600" b="1" dirty="0" smtClean="0"/>
          </a:p>
        </p:txBody>
      </p:sp>
      <p:pic>
        <p:nvPicPr>
          <p:cNvPr id="15362" name="Picture 2" descr="Badge--GIFF.gif"/>
          <p:cNvPicPr>
            <a:picLocks noChangeAspect="1" noChangeArrowheads="1"/>
          </p:cNvPicPr>
          <p:nvPr/>
        </p:nvPicPr>
        <p:blipFill>
          <a:blip r:embed="rId2"/>
          <a:srcRect/>
          <a:stretch>
            <a:fillRect/>
          </a:stretch>
        </p:blipFill>
        <p:spPr bwMode="auto">
          <a:xfrm>
            <a:off x="795338" y="685800"/>
            <a:ext cx="1697037" cy="2438400"/>
          </a:xfrm>
          <a:prstGeom prst="rect">
            <a:avLst/>
          </a:prstGeom>
          <a:noFill/>
          <a:ln w="9525">
            <a:noFill/>
            <a:miter lim="800000"/>
            <a:headEnd/>
            <a:tailEnd/>
          </a:ln>
        </p:spPr>
      </p:pic>
      <p:pic>
        <p:nvPicPr>
          <p:cNvPr id="3076" name="Picture 1"/>
          <p:cNvPicPr>
            <a:picLocks noChangeAspect="1" noChangeArrowheads="1"/>
          </p:cNvPicPr>
          <p:nvPr/>
        </p:nvPicPr>
        <p:blipFill>
          <a:blip r:embed="rId3">
            <a:clrChange>
              <a:clrFrom>
                <a:srgbClr val="FFFFFF"/>
              </a:clrFrom>
              <a:clrTo>
                <a:srgbClr val="FFFFFF">
                  <a:alpha val="0"/>
                </a:srgbClr>
              </a:clrTo>
            </a:clrChange>
            <a:extLst/>
          </a:blip>
          <a:srcRect/>
          <a:stretch>
            <a:fillRect/>
          </a:stretch>
        </p:blipFill>
        <p:spPr bwMode="auto">
          <a:xfrm>
            <a:off x="2510572" y="1083291"/>
            <a:ext cx="5540375" cy="1219200"/>
          </a:xfrm>
          <a:prstGeom prst="rect">
            <a:avLst/>
          </a:prstGeom>
          <a:noFill/>
          <a:ln>
            <a:noFill/>
          </a:ln>
          <a:effectLst>
            <a:glow rad="101600">
              <a:schemeClr val="accent4">
                <a:satMod val="175000"/>
                <a:alpha val="40000"/>
              </a:schemeClr>
            </a:glow>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Communications Unit</a:t>
            </a:r>
            <a:endParaRPr lang="en-US" dirty="0" smtClean="0"/>
          </a:p>
        </p:txBody>
      </p:sp>
      <p:sp>
        <p:nvSpPr>
          <p:cNvPr id="3" name="Content Placeholder 2"/>
          <p:cNvSpPr>
            <a:spLocks noGrp="1"/>
          </p:cNvSpPr>
          <p:nvPr>
            <p:ph idx="1"/>
          </p:nvPr>
        </p:nvSpPr>
        <p:spPr>
          <a:xfrm>
            <a:off x="381000" y="1600200"/>
            <a:ext cx="8229600" cy="4525963"/>
          </a:xfrm>
        </p:spPr>
        <p:txBody>
          <a:bodyPr/>
          <a:lstStyle/>
          <a:p>
            <a:pPr marL="0" indent="0" eaLnBrk="1" hangingPunct="1">
              <a:buFont typeface="Wingdings" pitchFamily="2" charset="2"/>
              <a:buNone/>
              <a:defRPr/>
            </a:pPr>
            <a:r>
              <a:rPr lang="en-US" sz="2400" dirty="0" smtClean="0">
                <a:cs typeface="Arial" pitchFamily="34" charset="0"/>
              </a:rPr>
              <a:t>The communications office was located in a small office fronting the lobby. Technology was limited to telephones, typewriter, and a radio. No inter-agency operability was available except with the sheriff.</a:t>
            </a:r>
          </a:p>
        </p:txBody>
      </p:sp>
      <p:pic>
        <p:nvPicPr>
          <p:cNvPr id="4" name="Picture 3"/>
          <p:cNvPicPr/>
          <p:nvPr/>
        </p:nvPicPr>
        <p:blipFill>
          <a:blip r:embed="rId2" cstate="print">
            <a:extLst/>
          </a:blip>
          <a:stretch>
            <a:fillRect/>
          </a:stretch>
        </p:blipFill>
        <p:spPr>
          <a:xfrm>
            <a:off x="3952240" y="3352800"/>
            <a:ext cx="4196715" cy="2900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Communications Unit</a:t>
            </a:r>
            <a:endParaRPr lang="en-US" dirty="0" smtClean="0"/>
          </a:p>
        </p:txBody>
      </p:sp>
      <p:sp>
        <p:nvSpPr>
          <p:cNvPr id="3" name="Content Placeholder 2"/>
          <p:cNvSpPr>
            <a:spLocks noGrp="1"/>
          </p:cNvSpPr>
          <p:nvPr>
            <p:ph sz="half" idx="1"/>
          </p:nvPr>
        </p:nvSpPr>
        <p:spPr>
          <a:xfrm>
            <a:off x="133350" y="1600200"/>
            <a:ext cx="7140575" cy="5257800"/>
          </a:xfrm>
        </p:spPr>
        <p:txBody>
          <a:bodyPr/>
          <a:lstStyle/>
          <a:p>
            <a:pPr eaLnBrk="1" hangingPunct="1">
              <a:defRPr/>
            </a:pPr>
            <a:r>
              <a:rPr lang="en-US" sz="2000" dirty="0" smtClean="0">
                <a:cs typeface="Arial" pitchFamily="34" charset="0"/>
              </a:rPr>
              <a:t>Up to the 1980s – city owned, stand-alone radio system with its own low band VHF frequency</a:t>
            </a:r>
          </a:p>
          <a:p>
            <a:pPr eaLnBrk="1" hangingPunct="1">
              <a:defRPr/>
            </a:pPr>
            <a:r>
              <a:rPr lang="en-US" sz="2000" dirty="0" smtClean="0">
                <a:cs typeface="Arial" pitchFamily="34" charset="0"/>
              </a:rPr>
              <a:t>1988 – Switched to high band VHF and moved antenna to water tower</a:t>
            </a:r>
          </a:p>
          <a:p>
            <a:pPr eaLnBrk="1" hangingPunct="1">
              <a:defRPr/>
            </a:pPr>
            <a:r>
              <a:rPr lang="en-US" sz="2000" dirty="0" smtClean="0">
                <a:cs typeface="Arial" pitchFamily="34" charset="0"/>
              </a:rPr>
              <a:t>1988 – City became part of county 911 system</a:t>
            </a:r>
          </a:p>
          <a:p>
            <a:pPr eaLnBrk="1" hangingPunct="1">
              <a:defRPr/>
            </a:pPr>
            <a:r>
              <a:rPr lang="en-US" sz="2000" dirty="0" smtClean="0">
                <a:cs typeface="Arial" pitchFamily="34" charset="0"/>
              </a:rPr>
              <a:t>1990s – USA software was acquired for computer aided dispatch (CAD) , report writing, and records management</a:t>
            </a:r>
          </a:p>
          <a:p>
            <a:pPr eaLnBrk="1" hangingPunct="1">
              <a:defRPr/>
            </a:pPr>
            <a:r>
              <a:rPr lang="en-US" sz="2000" dirty="0" smtClean="0">
                <a:cs typeface="Arial" pitchFamily="34" charset="0"/>
              </a:rPr>
              <a:t>2000 – MDPD began modernizing, two new digital consoles, updated software</a:t>
            </a:r>
          </a:p>
          <a:p>
            <a:pPr eaLnBrk="1" hangingPunct="1">
              <a:defRPr/>
            </a:pPr>
            <a:r>
              <a:rPr lang="en-US" sz="2000" dirty="0" smtClean="0">
                <a:cs typeface="Arial" pitchFamily="34" charset="0"/>
              </a:rPr>
              <a:t>2001 – Expanded staffing to ensure 2 dispatchers were on duty</a:t>
            </a:r>
          </a:p>
          <a:p>
            <a:pPr eaLnBrk="1" hangingPunct="1">
              <a:defRPr/>
            </a:pPr>
            <a:r>
              <a:rPr lang="en-US" sz="2000" dirty="0" smtClean="0">
                <a:cs typeface="Arial" pitchFamily="34" charset="0"/>
              </a:rPr>
              <a:t>2004 – State Accreditation </a:t>
            </a:r>
          </a:p>
          <a:p>
            <a:pPr eaLnBrk="1" hangingPunct="1">
              <a:defRPr/>
            </a:pPr>
            <a:r>
              <a:rPr lang="en-US" sz="2000" dirty="0" smtClean="0">
                <a:cs typeface="Arial" pitchFamily="34" charset="0"/>
              </a:rPr>
              <a:t>2006 – Building renovation and expansion. Communications was a key part of the design and improvements</a:t>
            </a:r>
          </a:p>
          <a:p>
            <a:pPr eaLnBrk="1" hangingPunct="1">
              <a:defRPr/>
            </a:pPr>
            <a:endParaRPr lang="en-US" dirty="0" smtClean="0"/>
          </a:p>
        </p:txBody>
      </p:sp>
      <p:pic>
        <p:nvPicPr>
          <p:cNvPr id="5" name="Content Placeholder 4" descr="C:\Pictures\Communications, 3-23-12\Water tower, 3-28-12, B&amp;W.jpg"/>
          <p:cNvPicPr>
            <a:picLocks noGrp="1"/>
          </p:cNvPicPr>
          <p:nvPr>
            <p:ph sz="half" idx="2"/>
          </p:nvPr>
        </p:nvPicPr>
        <p:blipFill>
          <a:blip r:embed="rId3" cstate="print">
            <a:extLst/>
          </a:blip>
          <a:srcRect/>
          <a:stretch>
            <a:fillRect/>
          </a:stretch>
        </p:blipFill>
        <p:spPr>
          <a:xfrm>
            <a:off x="7391400" y="2057400"/>
            <a:ext cx="1257300" cy="30480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Communications Unit</a:t>
            </a:r>
            <a:endParaRPr lang="en-US" dirty="0" smtClean="0"/>
          </a:p>
        </p:txBody>
      </p:sp>
      <p:sp>
        <p:nvSpPr>
          <p:cNvPr id="3" name="Content Placeholder 2"/>
          <p:cNvSpPr>
            <a:spLocks noGrp="1"/>
          </p:cNvSpPr>
          <p:nvPr>
            <p:ph sz="half" idx="1"/>
          </p:nvPr>
        </p:nvSpPr>
        <p:spPr>
          <a:xfrm>
            <a:off x="152400" y="1676400"/>
            <a:ext cx="6781800" cy="5181600"/>
          </a:xfrm>
        </p:spPr>
        <p:txBody>
          <a:bodyPr/>
          <a:lstStyle/>
          <a:p>
            <a:pPr eaLnBrk="1" hangingPunct="1">
              <a:defRPr/>
            </a:pPr>
            <a:r>
              <a:rPr lang="en-US" sz="2000" dirty="0">
                <a:cs typeface="Arial" pitchFamily="34" charset="0"/>
              </a:rPr>
              <a:t>2007 – USA computer operating software was significantly upgraded and enhanced with </a:t>
            </a:r>
            <a:r>
              <a:rPr lang="en-US" sz="2000" dirty="0" smtClean="0">
                <a:cs typeface="Arial" pitchFamily="34" charset="0"/>
              </a:rPr>
              <a:t>greater </a:t>
            </a:r>
            <a:r>
              <a:rPr lang="en-US" sz="2000" dirty="0">
                <a:cs typeface="Arial" pitchFamily="34" charset="0"/>
              </a:rPr>
              <a:t>capabilities: CAD, report writing, high speed communications with MCTs, crash reporting with </a:t>
            </a:r>
            <a:r>
              <a:rPr lang="en-US" sz="2000" dirty="0" smtClean="0">
                <a:cs typeface="Arial" pitchFamily="34" charset="0"/>
              </a:rPr>
              <a:t>DHSMV.</a:t>
            </a:r>
            <a:endParaRPr lang="en-US" sz="2000" dirty="0">
              <a:cs typeface="Arial" pitchFamily="34" charset="0"/>
            </a:endParaRPr>
          </a:p>
          <a:p>
            <a:pPr eaLnBrk="1" hangingPunct="1">
              <a:defRPr/>
            </a:pPr>
            <a:r>
              <a:rPr lang="en-US" sz="2000" dirty="0" smtClean="0">
                <a:cs typeface="Arial" pitchFamily="34" charset="0"/>
              </a:rPr>
              <a:t>2009 – MDPD became part of new county-wide 700/800 MHz radio system. </a:t>
            </a:r>
          </a:p>
          <a:p>
            <a:pPr lvl="1" eaLnBrk="1" hangingPunct="1">
              <a:defRPr/>
            </a:pPr>
            <a:r>
              <a:rPr lang="en-US" sz="1600" dirty="0" smtClean="0">
                <a:cs typeface="Arial" pitchFamily="34" charset="0"/>
              </a:rPr>
              <a:t>State-of-the-art </a:t>
            </a:r>
          </a:p>
          <a:p>
            <a:pPr lvl="1" eaLnBrk="1" hangingPunct="1">
              <a:defRPr/>
            </a:pPr>
            <a:r>
              <a:rPr lang="en-US" sz="1600" dirty="0" smtClean="0">
                <a:cs typeface="Arial" pitchFamily="34" charset="0"/>
              </a:rPr>
              <a:t>All digital technology</a:t>
            </a:r>
          </a:p>
          <a:p>
            <a:pPr lvl="1" eaLnBrk="1" hangingPunct="1">
              <a:defRPr/>
            </a:pPr>
            <a:r>
              <a:rPr lang="en-US" sz="1600" dirty="0" smtClean="0">
                <a:cs typeface="Arial" pitchFamily="34" charset="0"/>
              </a:rPr>
              <a:t>Built to nationally accepted standards</a:t>
            </a:r>
          </a:p>
          <a:p>
            <a:pPr lvl="1" eaLnBrk="1" hangingPunct="1">
              <a:defRPr/>
            </a:pPr>
            <a:r>
              <a:rPr lang="en-US" sz="1600" dirty="0" smtClean="0">
                <a:cs typeface="Arial" pitchFamily="34" charset="0"/>
              </a:rPr>
              <a:t>All Lake County first responders have full inter-operability with each other and any other local or national 700/800 MHz system.</a:t>
            </a:r>
          </a:p>
          <a:p>
            <a:pPr eaLnBrk="1" hangingPunct="1">
              <a:defRPr/>
            </a:pPr>
            <a:r>
              <a:rPr lang="en-US" sz="2000" dirty="0" smtClean="0">
                <a:cs typeface="Arial" pitchFamily="34" charset="0"/>
              </a:rPr>
              <a:t>2010 – Motorola re-engineered our radio “consoles” to enhance their information gathering, display, and channel grouping</a:t>
            </a:r>
          </a:p>
          <a:p>
            <a:pPr eaLnBrk="1" hangingPunct="1">
              <a:defRPr/>
            </a:pPr>
            <a:endParaRPr lang="en-US" dirty="0" smtClean="0"/>
          </a:p>
        </p:txBody>
      </p:sp>
      <p:pic>
        <p:nvPicPr>
          <p:cNvPr id="5" name="Content Placeholder 4" descr="C:\Pictures\Communications, 3-23-12\Radio Tower 800 MHz, 3-28-12.jpg"/>
          <p:cNvPicPr>
            <a:picLocks noGrp="1"/>
          </p:cNvPicPr>
          <p:nvPr>
            <p:ph sz="half" idx="2"/>
          </p:nvPr>
        </p:nvPicPr>
        <p:blipFill>
          <a:blip r:embed="rId3" cstate="print">
            <a:extLst/>
          </a:blip>
          <a:srcRect/>
          <a:stretch>
            <a:fillRect/>
          </a:stretch>
        </p:blipFill>
        <p:spPr>
          <a:xfrm>
            <a:off x="7010400" y="2057400"/>
            <a:ext cx="1766455" cy="3902984"/>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6"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6"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6"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2057400"/>
          </a:xfrm>
        </p:spPr>
        <p:txBody>
          <a:bodyPr/>
          <a:lstStyle/>
          <a:p>
            <a:pPr eaLnBrk="1" hangingPunct="1">
              <a:defRPr/>
            </a:pPr>
            <a:r>
              <a:rPr lang="en-US" dirty="0" smtClean="0">
                <a:solidFill>
                  <a:srgbClr val="FFC000"/>
                </a:solidFill>
              </a:rPr>
              <a:t/>
            </a:r>
            <a:br>
              <a:rPr lang="en-US" dirty="0" smtClean="0">
                <a:solidFill>
                  <a:srgbClr val="FFC000"/>
                </a:solidFill>
              </a:rPr>
            </a:br>
            <a:r>
              <a:rPr lang="en-US" dirty="0" smtClean="0">
                <a:solidFill>
                  <a:srgbClr val="FFC000"/>
                </a:solidFill>
              </a:rPr>
              <a:t>Mount Dora Police </a:t>
            </a:r>
            <a:r>
              <a:rPr lang="en-US" sz="4000" dirty="0" smtClean="0">
                <a:solidFill>
                  <a:srgbClr val="FFC000"/>
                </a:solidFill>
              </a:rPr>
              <a:t>Communications Part 1 – Personnel</a:t>
            </a:r>
            <a:r>
              <a:rPr lang="en-US" dirty="0" smtClean="0">
                <a:solidFill>
                  <a:srgbClr val="FFC000"/>
                </a:solidFill>
              </a:rPr>
              <a:t/>
            </a:r>
            <a:br>
              <a:rPr lang="en-US" dirty="0" smtClean="0">
                <a:solidFill>
                  <a:srgbClr val="FFC000"/>
                </a:solidFill>
              </a:rPr>
            </a:br>
            <a:r>
              <a:rPr lang="en-US" sz="3200" dirty="0" smtClean="0">
                <a:solidFill>
                  <a:schemeClr val="tx1"/>
                </a:solidFill>
                <a:effectLst/>
              </a:rPr>
              <a:t/>
            </a:r>
            <a:br>
              <a:rPr lang="en-US" sz="3200" dirty="0" smtClean="0">
                <a:solidFill>
                  <a:schemeClr val="tx1"/>
                </a:solidFill>
                <a:effectLst/>
              </a:rPr>
            </a:br>
            <a:endParaRPr lang="en-US" sz="3200" dirty="0" smtClean="0"/>
          </a:p>
        </p:txBody>
      </p:sp>
      <p:sp>
        <p:nvSpPr>
          <p:cNvPr id="6" name="Content Placeholder 5"/>
          <p:cNvSpPr>
            <a:spLocks noGrp="1"/>
          </p:cNvSpPr>
          <p:nvPr>
            <p:ph sz="half" idx="2"/>
          </p:nvPr>
        </p:nvSpPr>
        <p:spPr>
          <a:xfrm>
            <a:off x="2290763" y="2011363"/>
            <a:ext cx="6391275" cy="3932237"/>
          </a:xfrm>
        </p:spPr>
        <p:txBody>
          <a:bodyPr/>
          <a:lstStyle/>
          <a:p>
            <a:pPr eaLnBrk="1" hangingPunct="1">
              <a:defRPr/>
            </a:pPr>
            <a:r>
              <a:rPr lang="en-US" dirty="0" smtClean="0">
                <a:effectLst/>
                <a:cs typeface="Arial" pitchFamily="34" charset="0"/>
              </a:rPr>
              <a:t>Lieutenant Bruce W. Clark</a:t>
            </a:r>
            <a:endParaRPr lang="en-US" sz="2000" dirty="0" smtClean="0">
              <a:effectLst/>
              <a:cs typeface="Arial" pitchFamily="34" charset="0"/>
            </a:endParaRPr>
          </a:p>
          <a:p>
            <a:pPr eaLnBrk="1" hangingPunct="1">
              <a:defRPr/>
            </a:pPr>
            <a:r>
              <a:rPr lang="en-US" sz="2000" dirty="0" smtClean="0">
                <a:effectLst/>
                <a:cs typeface="Arial" pitchFamily="34" charset="0"/>
              </a:rPr>
              <a:t>20 year veteran of law enforcement</a:t>
            </a:r>
          </a:p>
          <a:p>
            <a:pPr eaLnBrk="1" hangingPunct="1">
              <a:defRPr/>
            </a:pPr>
            <a:r>
              <a:rPr lang="en-US" sz="2000" dirty="0" smtClean="0">
                <a:effectLst/>
                <a:cs typeface="Arial" pitchFamily="34" charset="0"/>
              </a:rPr>
              <a:t>27 years administrative experience</a:t>
            </a:r>
          </a:p>
          <a:p>
            <a:pPr eaLnBrk="1" hangingPunct="1">
              <a:defRPr/>
            </a:pPr>
            <a:r>
              <a:rPr lang="en-US" sz="2000" dirty="0" smtClean="0">
                <a:effectLst/>
                <a:cs typeface="Arial" pitchFamily="34" charset="0"/>
              </a:rPr>
              <a:t>Doctoral Degree</a:t>
            </a:r>
          </a:p>
          <a:p>
            <a:pPr eaLnBrk="1" hangingPunct="1">
              <a:defRPr/>
            </a:pPr>
            <a:r>
              <a:rPr lang="en-US" sz="2000" dirty="0" smtClean="0">
                <a:effectLst/>
                <a:cs typeface="Arial" pitchFamily="34" charset="0"/>
              </a:rPr>
              <a:t>Multiple awards, MDPD as well as outside agencies</a:t>
            </a:r>
          </a:p>
          <a:p>
            <a:pPr eaLnBrk="1" hangingPunct="1">
              <a:defRPr/>
            </a:pPr>
            <a:r>
              <a:rPr lang="en-US" sz="2000" dirty="0" smtClean="0">
                <a:effectLst/>
                <a:cs typeface="Arial" pitchFamily="34" charset="0"/>
              </a:rPr>
              <a:t>2010 Florida Accreditation Manager of the Year</a:t>
            </a:r>
          </a:p>
          <a:p>
            <a:pPr eaLnBrk="1" hangingPunct="1">
              <a:defRPr/>
            </a:pPr>
            <a:r>
              <a:rPr lang="en-US" sz="2000" dirty="0" smtClean="0">
                <a:effectLst/>
                <a:cs typeface="Arial" pitchFamily="34" charset="0"/>
              </a:rPr>
              <a:t>2011 Lifetime Achievement Award from the American Society of Industrial Safety             Professionals</a:t>
            </a:r>
          </a:p>
          <a:p>
            <a:pPr eaLnBrk="1" hangingPunct="1">
              <a:defRPr/>
            </a:pPr>
            <a:r>
              <a:rPr lang="en-US" sz="2000" dirty="0" smtClean="0">
                <a:effectLst/>
                <a:cs typeface="Arial" pitchFamily="34" charset="0"/>
              </a:rPr>
              <a:t>State certified law enforcement instructor</a:t>
            </a:r>
          </a:p>
          <a:p>
            <a:pPr marL="346075" indent="0" eaLnBrk="1" hangingPunct="1">
              <a:buFont typeface="Wingdings" pitchFamily="2" charset="2"/>
              <a:buNone/>
              <a:defRPr/>
            </a:pPr>
            <a:endParaRPr lang="en-US" sz="2000" dirty="0" smtClean="0">
              <a:effectLst/>
              <a:cs typeface="Arial" pitchFamily="34" charset="0"/>
            </a:endParaRPr>
          </a:p>
          <a:p>
            <a:pPr eaLnBrk="1" hangingPunct="1">
              <a:defRPr/>
            </a:pPr>
            <a:endParaRPr lang="en-US" dirty="0" smtClean="0"/>
          </a:p>
        </p:txBody>
      </p:sp>
      <p:pic>
        <p:nvPicPr>
          <p:cNvPr id="30723" name="Content Placeholder 6" descr="C:\Pictures\Personnel portrait pics, March 2011\058.JPG"/>
          <p:cNvPicPr>
            <a:picLocks noGrp="1"/>
          </p:cNvPicPr>
          <p:nvPr>
            <p:ph sz="half" idx="1"/>
          </p:nvPr>
        </p:nvPicPr>
        <p:blipFill>
          <a:blip r:embed="rId2"/>
          <a:srcRect/>
          <a:stretch>
            <a:fillRect/>
          </a:stretch>
        </p:blipFill>
        <p:spPr>
          <a:xfrm>
            <a:off x="207963" y="2362200"/>
            <a:ext cx="2011362" cy="2819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solidFill>
                  <a:srgbClr val="FFC000"/>
                </a:solidFill>
              </a:rPr>
              <a:t>Mount Dora Police Communications Officers</a:t>
            </a:r>
            <a:endParaRPr lang="en-US" dirty="0" smtClean="0"/>
          </a:p>
        </p:txBody>
      </p:sp>
      <p:sp>
        <p:nvSpPr>
          <p:cNvPr id="7" name="Content Placeholder 6"/>
          <p:cNvSpPr>
            <a:spLocks noGrp="1"/>
          </p:cNvSpPr>
          <p:nvPr>
            <p:ph sz="half" idx="2"/>
          </p:nvPr>
        </p:nvSpPr>
        <p:spPr>
          <a:xfrm>
            <a:off x="2819400" y="1600200"/>
            <a:ext cx="5867400" cy="2057400"/>
          </a:xfrm>
        </p:spPr>
        <p:txBody>
          <a:bodyPr/>
          <a:lstStyle/>
          <a:p>
            <a:pPr marL="0" indent="0" eaLnBrk="1" hangingPunct="1">
              <a:buFont typeface="Wingdings" pitchFamily="2" charset="2"/>
              <a:buNone/>
              <a:defRPr/>
            </a:pPr>
            <a:r>
              <a:rPr lang="en-US" sz="2400" b="1" dirty="0" smtClean="0">
                <a:effectLst/>
                <a:cs typeface="Arial" pitchFamily="34" charset="0"/>
              </a:rPr>
              <a:t>Paula Anscomb</a:t>
            </a:r>
          </a:p>
          <a:p>
            <a:pPr eaLnBrk="1" hangingPunct="1">
              <a:defRPr/>
            </a:pPr>
            <a:r>
              <a:rPr lang="en-US" sz="1600" b="1" dirty="0" smtClean="0">
                <a:effectLst/>
                <a:cs typeface="Arial" pitchFamily="34" charset="0"/>
              </a:rPr>
              <a:t>7 years experience (Mount Dora)</a:t>
            </a:r>
            <a:endParaRPr lang="en-US" sz="1600" dirty="0" smtClean="0">
              <a:effectLst/>
              <a:cs typeface="Arial" pitchFamily="34" charset="0"/>
            </a:endParaRPr>
          </a:p>
          <a:p>
            <a:pPr eaLnBrk="1" hangingPunct="1">
              <a:defRPr/>
            </a:pPr>
            <a:r>
              <a:rPr lang="en-US" sz="1600" b="1" dirty="0" smtClean="0">
                <a:effectLst/>
                <a:cs typeface="Arial" pitchFamily="34" charset="0"/>
              </a:rPr>
              <a:t>CTEP Trainer</a:t>
            </a:r>
            <a:endParaRPr lang="en-US" sz="1600" dirty="0" smtClean="0">
              <a:effectLst/>
              <a:cs typeface="Arial" pitchFamily="34" charset="0"/>
            </a:endParaRPr>
          </a:p>
          <a:p>
            <a:pPr eaLnBrk="1" hangingPunct="1">
              <a:defRPr/>
            </a:pPr>
            <a:r>
              <a:rPr lang="en-US" sz="1600" b="1" dirty="0" smtClean="0">
                <a:effectLst/>
                <a:cs typeface="Arial" pitchFamily="34" charset="0"/>
              </a:rPr>
              <a:t>State Certified Telecommunications Officer</a:t>
            </a:r>
            <a:endParaRPr lang="en-US" sz="1600" dirty="0" smtClean="0">
              <a:effectLst/>
              <a:cs typeface="Arial" pitchFamily="34" charset="0"/>
            </a:endParaRPr>
          </a:p>
          <a:p>
            <a:pPr eaLnBrk="1" hangingPunct="1">
              <a:defRPr/>
            </a:pPr>
            <a:r>
              <a:rPr lang="en-US" sz="1600" b="1" dirty="0" smtClean="0">
                <a:effectLst/>
                <a:cs typeface="Arial" pitchFamily="34" charset="0"/>
              </a:rPr>
              <a:t>Certified FCIC/NCIC/DAVID</a:t>
            </a:r>
            <a:endParaRPr lang="en-US" sz="1600" dirty="0" smtClean="0">
              <a:effectLst/>
              <a:cs typeface="Arial" pitchFamily="34" charset="0"/>
            </a:endParaRPr>
          </a:p>
          <a:p>
            <a:pPr eaLnBrk="1" hangingPunct="1">
              <a:defRPr/>
            </a:pPr>
            <a:r>
              <a:rPr lang="en-US" sz="1600" b="1" dirty="0" smtClean="0">
                <a:effectLst/>
                <a:cs typeface="Arial" pitchFamily="34" charset="0"/>
              </a:rPr>
              <a:t>Communications Training Officer</a:t>
            </a:r>
            <a:endParaRPr lang="en-US" sz="1600" dirty="0" smtClean="0">
              <a:effectLst/>
              <a:cs typeface="Arial" pitchFamily="34" charset="0"/>
            </a:endParaRPr>
          </a:p>
        </p:txBody>
      </p:sp>
      <p:pic>
        <p:nvPicPr>
          <p:cNvPr id="31747" name="Content Placeholder 7"/>
          <p:cNvPicPr>
            <a:picLocks noGrp="1"/>
          </p:cNvPicPr>
          <p:nvPr>
            <p:ph sz="half" idx="1"/>
          </p:nvPr>
        </p:nvPicPr>
        <p:blipFill>
          <a:blip r:embed="rId2"/>
          <a:srcRect/>
          <a:stretch>
            <a:fillRect/>
          </a:stretch>
        </p:blipFill>
        <p:spPr>
          <a:xfrm>
            <a:off x="588963" y="1752600"/>
            <a:ext cx="1752600" cy="2057400"/>
          </a:xfrm>
        </p:spPr>
      </p:pic>
      <p:pic>
        <p:nvPicPr>
          <p:cNvPr id="16389" name="Content Placeholder 4"/>
          <p:cNvPicPr>
            <a:picLocks/>
          </p:cNvPicPr>
          <p:nvPr/>
        </p:nvPicPr>
        <p:blipFill>
          <a:blip r:embed="rId3"/>
          <a:srcRect/>
          <a:stretch>
            <a:fillRect/>
          </a:stretch>
        </p:blipFill>
        <p:spPr bwMode="auto">
          <a:xfrm>
            <a:off x="609600" y="4267200"/>
            <a:ext cx="1770063" cy="2133600"/>
          </a:xfrm>
          <a:prstGeom prst="rect">
            <a:avLst/>
          </a:prstGeom>
          <a:noFill/>
          <a:ln w="9525">
            <a:noFill/>
            <a:miter lim="800000"/>
            <a:headEnd/>
            <a:tailEnd/>
          </a:ln>
        </p:spPr>
      </p:pic>
      <p:sp>
        <p:nvSpPr>
          <p:cNvPr id="2" name="TextBox 1"/>
          <p:cNvSpPr txBox="1"/>
          <p:nvPr/>
        </p:nvSpPr>
        <p:spPr>
          <a:xfrm>
            <a:off x="2844800" y="4064000"/>
            <a:ext cx="5715000" cy="2481263"/>
          </a:xfrm>
          <a:prstGeom prst="rect">
            <a:avLst/>
          </a:prstGeom>
          <a:noFill/>
        </p:spPr>
        <p:txBody>
          <a:bodyPr>
            <a:spAutoFit/>
          </a:bodyPr>
          <a:lstStyle/>
          <a:p>
            <a:pPr>
              <a:spcBef>
                <a:spcPct val="20000"/>
              </a:spcBef>
              <a:buClr>
                <a:srgbClr val="FFCC00"/>
              </a:buClr>
              <a:buSzPct val="70000"/>
              <a:defRPr/>
            </a:pPr>
            <a:r>
              <a:rPr lang="en-US" sz="2400" kern="0" dirty="0">
                <a:solidFill>
                  <a:srgbClr val="FFFFFF"/>
                </a:solidFill>
                <a:latin typeface="Arial"/>
                <a:cs typeface="Arial" pitchFamily="34" charset="0"/>
              </a:rPr>
              <a:t>Sheila Baker</a:t>
            </a: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24 years police officer, current reserve officer</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34 years dispatcher experience (Tavares and Mount Dora)</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12 years dispatcher Mount Dora</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State Certified Telecommunications Officer</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Specialized training: FTO,  SRO, THI</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Mount Dora resident 24 years </a:t>
            </a:r>
            <a:endParaRPr lang="en-US" sz="1600" b="0" kern="0" dirty="0">
              <a:solidFill>
                <a:srgbClr val="FFFFFF"/>
              </a:solidFill>
              <a:effectLst>
                <a:outerShdw blurRad="38100" dist="38100" dir="2700000" algn="tl">
                  <a:srgbClr val="000000"/>
                </a:outerShdw>
              </a:effectLst>
              <a:latin typeface="Aria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500"/>
                                        <p:tgtEl>
                                          <p:spTgt spid="2">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 Officers</a:t>
            </a:r>
            <a:endParaRPr lang="en-US" dirty="0" smtClean="0"/>
          </a:p>
        </p:txBody>
      </p:sp>
      <p:sp>
        <p:nvSpPr>
          <p:cNvPr id="4" name="Content Placeholder 3"/>
          <p:cNvSpPr>
            <a:spLocks noGrp="1"/>
          </p:cNvSpPr>
          <p:nvPr>
            <p:ph sz="half" idx="2"/>
          </p:nvPr>
        </p:nvSpPr>
        <p:spPr>
          <a:xfrm>
            <a:off x="2590800" y="1676400"/>
            <a:ext cx="6096000" cy="2743200"/>
          </a:xfrm>
        </p:spPr>
        <p:txBody>
          <a:bodyPr/>
          <a:lstStyle/>
          <a:p>
            <a:pPr marL="0" indent="0" eaLnBrk="1" hangingPunct="1">
              <a:buFont typeface="Wingdings" pitchFamily="2" charset="2"/>
              <a:buNone/>
              <a:defRPr/>
            </a:pPr>
            <a:r>
              <a:rPr lang="en-US" sz="2400" b="1" dirty="0" smtClean="0">
                <a:effectLst/>
                <a:cs typeface="Arial" pitchFamily="34" charset="0"/>
              </a:rPr>
              <a:t>Sandra Bryan</a:t>
            </a:r>
          </a:p>
          <a:p>
            <a:pPr eaLnBrk="1" hangingPunct="1">
              <a:defRPr/>
            </a:pPr>
            <a:r>
              <a:rPr lang="en-US" sz="1600" b="1" dirty="0" smtClean="0">
                <a:effectLst/>
              </a:rPr>
              <a:t>7 years dispatcher experience (Mount Dora)</a:t>
            </a:r>
            <a:endParaRPr lang="en-US" sz="1600" dirty="0" smtClean="0">
              <a:effectLst/>
            </a:endParaRPr>
          </a:p>
          <a:p>
            <a:pPr eaLnBrk="1" hangingPunct="1">
              <a:defRPr/>
            </a:pPr>
            <a:r>
              <a:rPr lang="en-US" sz="1600" b="1" dirty="0" smtClean="0">
                <a:effectLst/>
              </a:rPr>
              <a:t>32 year career in United States Navy</a:t>
            </a:r>
            <a:endParaRPr lang="en-US" sz="1600" dirty="0" smtClean="0">
              <a:effectLst/>
            </a:endParaRPr>
          </a:p>
          <a:p>
            <a:pPr eaLnBrk="1" hangingPunct="1">
              <a:defRPr/>
            </a:pPr>
            <a:r>
              <a:rPr lang="en-US" sz="1600" b="1" dirty="0" smtClean="0">
                <a:effectLst/>
              </a:rPr>
              <a:t>Retired Command Master Chief</a:t>
            </a:r>
            <a:endParaRPr lang="en-US" sz="1600" dirty="0" smtClean="0">
              <a:effectLst/>
            </a:endParaRPr>
          </a:p>
          <a:p>
            <a:pPr eaLnBrk="1" hangingPunct="1">
              <a:defRPr/>
            </a:pPr>
            <a:r>
              <a:rPr lang="en-US" sz="1600" b="1" dirty="0" smtClean="0">
                <a:effectLst/>
              </a:rPr>
              <a:t>Education/Training: Graduate of U of Maryland, </a:t>
            </a:r>
            <a:r>
              <a:rPr lang="en-US" sz="1600" b="1" dirty="0" err="1" smtClean="0">
                <a:effectLst/>
              </a:rPr>
              <a:t>Seina</a:t>
            </a:r>
            <a:r>
              <a:rPr lang="en-US" sz="1600" b="1" dirty="0" smtClean="0">
                <a:effectLst/>
              </a:rPr>
              <a:t> Heights College, US Naval War College, Recruit Company Commander, qualified Military Corrections Officer</a:t>
            </a:r>
            <a:endParaRPr lang="en-US" sz="1600" dirty="0" smtClean="0">
              <a:effectLst/>
            </a:endParaRPr>
          </a:p>
          <a:p>
            <a:pPr eaLnBrk="1" hangingPunct="1">
              <a:defRPr/>
            </a:pPr>
            <a:r>
              <a:rPr lang="en-US" sz="1600" b="1" dirty="0" smtClean="0">
                <a:effectLst/>
              </a:rPr>
              <a:t>State Certified Telecommunications Officer</a:t>
            </a:r>
            <a:endParaRPr lang="en-US" sz="1600" dirty="0" smtClean="0">
              <a:effectLst/>
            </a:endParaRPr>
          </a:p>
          <a:p>
            <a:pPr eaLnBrk="1" hangingPunct="1">
              <a:defRPr/>
            </a:pPr>
            <a:r>
              <a:rPr lang="en-US" sz="1600" b="1" dirty="0" smtClean="0">
                <a:effectLst/>
              </a:rPr>
              <a:t>Mount Dora property owner</a:t>
            </a:r>
            <a:endParaRPr lang="en-US" sz="1100" b="1" dirty="0" smtClean="0">
              <a:effectLst/>
            </a:endParaRPr>
          </a:p>
        </p:txBody>
      </p:sp>
      <p:pic>
        <p:nvPicPr>
          <p:cNvPr id="32771" name="Content Placeholder 4"/>
          <p:cNvPicPr>
            <a:picLocks noGrp="1"/>
          </p:cNvPicPr>
          <p:nvPr>
            <p:ph sz="half" idx="1"/>
          </p:nvPr>
        </p:nvPicPr>
        <p:blipFill>
          <a:blip r:embed="rId3"/>
          <a:srcRect/>
          <a:stretch>
            <a:fillRect/>
          </a:stretch>
        </p:blipFill>
        <p:spPr>
          <a:xfrm>
            <a:off x="685800" y="2057400"/>
            <a:ext cx="1600200" cy="1981200"/>
          </a:xfrm>
        </p:spPr>
      </p:pic>
      <p:pic>
        <p:nvPicPr>
          <p:cNvPr id="17413" name="Content Placeholder 4"/>
          <p:cNvPicPr>
            <a:picLocks/>
          </p:cNvPicPr>
          <p:nvPr/>
        </p:nvPicPr>
        <p:blipFill>
          <a:blip r:embed="rId4"/>
          <a:srcRect/>
          <a:stretch>
            <a:fillRect/>
          </a:stretch>
        </p:blipFill>
        <p:spPr bwMode="auto">
          <a:xfrm>
            <a:off x="685800" y="4618038"/>
            <a:ext cx="1600200" cy="1981200"/>
          </a:xfrm>
          <a:prstGeom prst="rect">
            <a:avLst/>
          </a:prstGeom>
          <a:noFill/>
          <a:ln w="9525">
            <a:noFill/>
            <a:miter lim="800000"/>
            <a:headEnd/>
            <a:tailEnd/>
          </a:ln>
        </p:spPr>
      </p:pic>
      <p:sp>
        <p:nvSpPr>
          <p:cNvPr id="3" name="TextBox 2"/>
          <p:cNvSpPr txBox="1"/>
          <p:nvPr/>
        </p:nvSpPr>
        <p:spPr>
          <a:xfrm>
            <a:off x="2590800" y="4505325"/>
            <a:ext cx="6096000" cy="2136775"/>
          </a:xfrm>
          <a:prstGeom prst="rect">
            <a:avLst/>
          </a:prstGeom>
          <a:noFill/>
        </p:spPr>
        <p:txBody>
          <a:bodyPr>
            <a:spAutoFit/>
          </a:bodyPr>
          <a:lstStyle/>
          <a:p>
            <a:pPr>
              <a:spcBef>
                <a:spcPct val="20000"/>
              </a:spcBef>
              <a:buClr>
                <a:srgbClr val="FFCC00"/>
              </a:buClr>
              <a:buSzPct val="70000"/>
              <a:defRPr/>
            </a:pPr>
            <a:r>
              <a:rPr lang="en-US" sz="2400" kern="0" dirty="0">
                <a:solidFill>
                  <a:srgbClr val="FFFFFF"/>
                </a:solidFill>
                <a:latin typeface="Arial"/>
                <a:cs typeface="Arial" pitchFamily="34" charset="0"/>
              </a:rPr>
              <a:t>Karan Campbell</a:t>
            </a: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10 years dispatcher experience (Fire and Mount Dora)</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Education/training: Critical Incident Stress Management, Fire Safety classes, Code Enforcement, Medical, Firefighter 1 course, IS100 &amp; IS700 NIMS classes, </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Certified FCIC/NCIC/DAVID</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State Certified Telecommunications Officer</a:t>
            </a:r>
            <a:endParaRPr lang="en-US" sz="1600" b="0" kern="0" dirty="0">
              <a:solidFill>
                <a:srgbClr val="FFFFFF"/>
              </a:solidFill>
              <a:latin typeface="Aria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74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 Officers</a:t>
            </a:r>
            <a:endParaRPr lang="en-US" dirty="0" smtClean="0"/>
          </a:p>
        </p:txBody>
      </p:sp>
      <p:sp>
        <p:nvSpPr>
          <p:cNvPr id="4" name="Content Placeholder 3"/>
          <p:cNvSpPr>
            <a:spLocks noGrp="1"/>
          </p:cNvSpPr>
          <p:nvPr>
            <p:ph sz="half" idx="2"/>
          </p:nvPr>
        </p:nvSpPr>
        <p:spPr>
          <a:xfrm>
            <a:off x="2286000" y="1524000"/>
            <a:ext cx="6400800" cy="2438400"/>
          </a:xfrm>
        </p:spPr>
        <p:txBody>
          <a:bodyPr/>
          <a:lstStyle/>
          <a:p>
            <a:pPr marL="0" indent="0" eaLnBrk="1" hangingPunct="1">
              <a:buFont typeface="Wingdings" pitchFamily="2" charset="2"/>
              <a:buNone/>
              <a:defRPr/>
            </a:pPr>
            <a:r>
              <a:rPr lang="en-US" sz="2400" b="1" dirty="0" smtClean="0">
                <a:effectLst/>
                <a:cs typeface="Arial" pitchFamily="34" charset="0"/>
              </a:rPr>
              <a:t>Bonnie Clark-Davis</a:t>
            </a:r>
          </a:p>
          <a:p>
            <a:pPr eaLnBrk="1" hangingPunct="1">
              <a:defRPr/>
            </a:pPr>
            <a:r>
              <a:rPr lang="en-US" sz="1600" b="1" dirty="0" smtClean="0">
                <a:effectLst/>
                <a:cs typeface="Arial" pitchFamily="34" charset="0"/>
              </a:rPr>
              <a:t>15 years dispatcher experience (Tavares and Mount Dora)</a:t>
            </a:r>
            <a:endParaRPr lang="en-US" sz="1600" dirty="0" smtClean="0">
              <a:effectLst/>
              <a:cs typeface="Arial" pitchFamily="34" charset="0"/>
            </a:endParaRPr>
          </a:p>
          <a:p>
            <a:pPr eaLnBrk="1" hangingPunct="1">
              <a:defRPr/>
            </a:pPr>
            <a:r>
              <a:rPr lang="en-US" sz="1600" b="1" dirty="0" smtClean="0">
                <a:effectLst/>
                <a:cs typeface="Arial" pitchFamily="34" charset="0"/>
              </a:rPr>
              <a:t>Education/Training: Firefighter/first responder, CPR, APCO/CTO, 911 certified, </a:t>
            </a:r>
            <a:endParaRPr lang="en-US" sz="1600" dirty="0" smtClean="0">
              <a:effectLst/>
              <a:cs typeface="Arial" pitchFamily="34" charset="0"/>
            </a:endParaRPr>
          </a:p>
          <a:p>
            <a:pPr eaLnBrk="1" hangingPunct="1">
              <a:defRPr/>
            </a:pPr>
            <a:r>
              <a:rPr lang="en-US" sz="1600" b="1" dirty="0" smtClean="0">
                <a:effectLst/>
                <a:cs typeface="Arial" pitchFamily="34" charset="0"/>
              </a:rPr>
              <a:t>FCIC/NCICDAVID certified.</a:t>
            </a:r>
            <a:endParaRPr lang="en-US" sz="1600" dirty="0" smtClean="0">
              <a:effectLst/>
              <a:cs typeface="Arial" pitchFamily="34" charset="0"/>
            </a:endParaRPr>
          </a:p>
          <a:p>
            <a:pPr eaLnBrk="1" hangingPunct="1">
              <a:defRPr/>
            </a:pPr>
            <a:r>
              <a:rPr lang="en-US" sz="1600" b="1" dirty="0" smtClean="0">
                <a:effectLst/>
                <a:cs typeface="Arial" pitchFamily="34" charset="0"/>
              </a:rPr>
              <a:t>Communications Training Officer </a:t>
            </a:r>
            <a:endParaRPr lang="en-US" sz="1600" dirty="0" smtClean="0">
              <a:effectLst/>
              <a:cs typeface="Arial" pitchFamily="34" charset="0"/>
            </a:endParaRPr>
          </a:p>
          <a:p>
            <a:pPr eaLnBrk="1" hangingPunct="1">
              <a:defRPr/>
            </a:pPr>
            <a:r>
              <a:rPr lang="en-US" sz="1600" b="1" dirty="0" smtClean="0">
                <a:effectLst/>
                <a:cs typeface="Arial" pitchFamily="34" charset="0"/>
              </a:rPr>
              <a:t>State Certified Telecommunications Officer</a:t>
            </a:r>
            <a:endParaRPr lang="en-US" sz="1600" dirty="0" smtClean="0">
              <a:effectLst/>
              <a:cs typeface="Arial" pitchFamily="34" charset="0"/>
            </a:endParaRPr>
          </a:p>
          <a:p>
            <a:pPr eaLnBrk="1" hangingPunct="1">
              <a:defRPr/>
            </a:pPr>
            <a:r>
              <a:rPr lang="en-US" sz="1600" b="1" dirty="0" smtClean="0">
                <a:effectLst/>
                <a:cs typeface="Arial" pitchFamily="34" charset="0"/>
              </a:rPr>
              <a:t>Mount Dora resident for 28 years</a:t>
            </a:r>
            <a:endParaRPr lang="en-US" sz="1600" dirty="0" smtClean="0">
              <a:effectLst/>
              <a:cs typeface="Arial" pitchFamily="34" charset="0"/>
            </a:endParaRPr>
          </a:p>
          <a:p>
            <a:pPr marL="0" indent="0" eaLnBrk="1" hangingPunct="1">
              <a:buFont typeface="Wingdings" pitchFamily="2" charset="2"/>
              <a:buNone/>
              <a:defRPr/>
            </a:pPr>
            <a:endParaRPr lang="en-US" sz="2000" b="1" dirty="0" smtClean="0">
              <a:effectLst/>
              <a:cs typeface="Arial" pitchFamily="34" charset="0"/>
            </a:endParaRPr>
          </a:p>
        </p:txBody>
      </p:sp>
      <p:pic>
        <p:nvPicPr>
          <p:cNvPr id="34819" name="Content Placeholder 4"/>
          <p:cNvPicPr>
            <a:picLocks noGrp="1"/>
          </p:cNvPicPr>
          <p:nvPr>
            <p:ph sz="half" idx="1"/>
          </p:nvPr>
        </p:nvPicPr>
        <p:blipFill>
          <a:blip r:embed="rId2"/>
          <a:srcRect/>
          <a:stretch>
            <a:fillRect/>
          </a:stretch>
        </p:blipFill>
        <p:spPr>
          <a:xfrm>
            <a:off x="609600" y="1905000"/>
            <a:ext cx="1524000" cy="1905000"/>
          </a:xfrm>
        </p:spPr>
      </p:pic>
      <p:pic>
        <p:nvPicPr>
          <p:cNvPr id="18437" name="Content Placeholder 4"/>
          <p:cNvPicPr>
            <a:picLocks/>
          </p:cNvPicPr>
          <p:nvPr/>
        </p:nvPicPr>
        <p:blipFill>
          <a:blip r:embed="rId3"/>
          <a:srcRect/>
          <a:stretch>
            <a:fillRect/>
          </a:stretch>
        </p:blipFill>
        <p:spPr bwMode="auto">
          <a:xfrm>
            <a:off x="588963" y="4343400"/>
            <a:ext cx="1524000" cy="1981200"/>
          </a:xfrm>
          <a:prstGeom prst="rect">
            <a:avLst/>
          </a:prstGeom>
          <a:noFill/>
          <a:ln w="9525">
            <a:noFill/>
            <a:miter lim="800000"/>
            <a:headEnd/>
            <a:tailEnd/>
          </a:ln>
        </p:spPr>
      </p:pic>
      <p:sp>
        <p:nvSpPr>
          <p:cNvPr id="3" name="TextBox 2"/>
          <p:cNvSpPr txBox="1"/>
          <p:nvPr/>
        </p:nvSpPr>
        <p:spPr>
          <a:xfrm>
            <a:off x="2286000" y="4079875"/>
            <a:ext cx="6629400" cy="3003550"/>
          </a:xfrm>
          <a:prstGeom prst="rect">
            <a:avLst/>
          </a:prstGeom>
          <a:noFill/>
        </p:spPr>
        <p:txBody>
          <a:bodyPr>
            <a:spAutoFit/>
          </a:bodyPr>
          <a:lstStyle/>
          <a:p>
            <a:pPr>
              <a:spcBef>
                <a:spcPct val="20000"/>
              </a:spcBef>
              <a:buClr>
                <a:srgbClr val="FFCC00"/>
              </a:buClr>
              <a:buSzPct val="70000"/>
              <a:defRPr/>
            </a:pPr>
            <a:r>
              <a:rPr lang="en-US" sz="2400" kern="0" dirty="0">
                <a:solidFill>
                  <a:srgbClr val="FFFFFF"/>
                </a:solidFill>
                <a:latin typeface="Arial"/>
                <a:cs typeface="Arial" pitchFamily="34" charset="0"/>
              </a:rPr>
              <a:t>Sharon Kemp</a:t>
            </a: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Lead Dispatcher</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27 years total dispatcher experience (Lake County Sheriff’s Office, Sumter County, Clermont, Cocoa)</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11 years experience in Mount Dora</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Education/Training: , Georgia Police Academy 911 Dispatcher graduate, APCO, 911, LAI, </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Communications Training Officer </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FCIC/NCIC/DAVID certified</a:t>
            </a:r>
            <a:endParaRPr lang="en-US" sz="1600" b="0" kern="0" dirty="0">
              <a:solidFill>
                <a:srgbClr val="FFFFFF"/>
              </a:solidFill>
              <a:latin typeface="Arial"/>
              <a:cs typeface="Arial" pitchFamily="34" charset="0"/>
            </a:endParaRPr>
          </a:p>
          <a:p>
            <a:pPr eaLnBrk="0" hangingPunct="0">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1000"/>
                                        <p:tgtEl>
                                          <p:spTgt spid="1843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 Officers</a:t>
            </a:r>
            <a:endParaRPr lang="en-US" dirty="0" smtClean="0"/>
          </a:p>
        </p:txBody>
      </p:sp>
      <p:sp>
        <p:nvSpPr>
          <p:cNvPr id="4" name="Content Placeholder 3"/>
          <p:cNvSpPr>
            <a:spLocks noGrp="1"/>
          </p:cNvSpPr>
          <p:nvPr>
            <p:ph sz="half" idx="2"/>
          </p:nvPr>
        </p:nvSpPr>
        <p:spPr>
          <a:xfrm>
            <a:off x="2514600" y="1905000"/>
            <a:ext cx="6172200" cy="2286000"/>
          </a:xfrm>
        </p:spPr>
        <p:txBody>
          <a:bodyPr/>
          <a:lstStyle/>
          <a:p>
            <a:pPr marL="0" indent="0" eaLnBrk="1" hangingPunct="1">
              <a:buFont typeface="Wingdings" pitchFamily="2" charset="2"/>
              <a:buNone/>
              <a:defRPr/>
            </a:pPr>
            <a:r>
              <a:rPr lang="en-US" sz="2400" b="1" dirty="0" smtClean="0">
                <a:effectLst/>
                <a:cs typeface="Arial" pitchFamily="34" charset="0"/>
              </a:rPr>
              <a:t>Heather Morris</a:t>
            </a:r>
          </a:p>
          <a:p>
            <a:pPr eaLnBrk="1" hangingPunct="1">
              <a:defRPr/>
            </a:pPr>
            <a:r>
              <a:rPr lang="en-US" sz="1600" b="1" dirty="0" smtClean="0">
                <a:effectLst/>
                <a:cs typeface="Arial" pitchFamily="34" charset="0"/>
              </a:rPr>
              <a:t>6 years dispatcher experience</a:t>
            </a:r>
            <a:endParaRPr lang="en-US" sz="1600" dirty="0" smtClean="0">
              <a:effectLst/>
              <a:cs typeface="Arial" pitchFamily="34" charset="0"/>
            </a:endParaRPr>
          </a:p>
          <a:p>
            <a:pPr eaLnBrk="1" hangingPunct="1">
              <a:defRPr/>
            </a:pPr>
            <a:r>
              <a:rPr lang="en-US" sz="1600" b="1" dirty="0" smtClean="0">
                <a:effectLst/>
                <a:cs typeface="Arial" pitchFamily="34" charset="0"/>
              </a:rPr>
              <a:t>1 year Orlando International</a:t>
            </a:r>
            <a:endParaRPr lang="en-US" sz="1600" dirty="0" smtClean="0">
              <a:effectLst/>
              <a:cs typeface="Arial" pitchFamily="34" charset="0"/>
            </a:endParaRPr>
          </a:p>
          <a:p>
            <a:pPr eaLnBrk="1" hangingPunct="1">
              <a:defRPr/>
            </a:pPr>
            <a:r>
              <a:rPr lang="en-US" sz="1600" b="1" dirty="0" smtClean="0">
                <a:effectLst/>
                <a:cs typeface="Arial" pitchFamily="34" charset="0"/>
              </a:rPr>
              <a:t>5 years in Mount Dora</a:t>
            </a:r>
            <a:endParaRPr lang="en-US" sz="1600" dirty="0" smtClean="0">
              <a:effectLst/>
              <a:cs typeface="Arial" pitchFamily="34" charset="0"/>
            </a:endParaRPr>
          </a:p>
          <a:p>
            <a:pPr eaLnBrk="1" hangingPunct="1">
              <a:defRPr/>
            </a:pPr>
            <a:r>
              <a:rPr lang="en-US" sz="1600" b="1" dirty="0" smtClean="0">
                <a:effectLst/>
                <a:cs typeface="Arial" pitchFamily="34" charset="0"/>
              </a:rPr>
              <a:t>Emergency Medical Dispatch certified / CPR</a:t>
            </a:r>
            <a:endParaRPr lang="en-US" sz="1600" dirty="0" smtClean="0">
              <a:effectLst/>
              <a:cs typeface="Arial" pitchFamily="34" charset="0"/>
            </a:endParaRPr>
          </a:p>
          <a:p>
            <a:pPr eaLnBrk="1" hangingPunct="1">
              <a:defRPr/>
            </a:pPr>
            <a:r>
              <a:rPr lang="en-US" sz="1600" b="1" dirty="0" smtClean="0">
                <a:effectLst/>
                <a:cs typeface="Arial" pitchFamily="34" charset="0"/>
              </a:rPr>
              <a:t>FCIC/NCIC/DAVID certified</a:t>
            </a:r>
            <a:endParaRPr lang="en-US" sz="1600" dirty="0" smtClean="0">
              <a:effectLst/>
              <a:cs typeface="Arial" pitchFamily="34" charset="0"/>
            </a:endParaRPr>
          </a:p>
          <a:p>
            <a:pPr eaLnBrk="1" hangingPunct="1">
              <a:defRPr/>
            </a:pPr>
            <a:r>
              <a:rPr lang="en-US" sz="1600" b="1" dirty="0" smtClean="0">
                <a:effectLst/>
                <a:cs typeface="Arial" pitchFamily="34" charset="0"/>
              </a:rPr>
              <a:t>State Certified Telecommunications Officer</a:t>
            </a:r>
          </a:p>
        </p:txBody>
      </p:sp>
      <p:pic>
        <p:nvPicPr>
          <p:cNvPr id="35843" name="Content Placeholder 4"/>
          <p:cNvPicPr>
            <a:picLocks noGrp="1"/>
          </p:cNvPicPr>
          <p:nvPr>
            <p:ph sz="half" idx="1"/>
          </p:nvPr>
        </p:nvPicPr>
        <p:blipFill>
          <a:blip r:embed="rId2"/>
          <a:srcRect/>
          <a:stretch>
            <a:fillRect/>
          </a:stretch>
        </p:blipFill>
        <p:spPr>
          <a:xfrm>
            <a:off x="685800" y="1905000"/>
            <a:ext cx="1524000" cy="2057400"/>
          </a:xfrm>
        </p:spPr>
      </p:pic>
      <p:pic>
        <p:nvPicPr>
          <p:cNvPr id="19461" name="Content Placeholder 4" descr="C:\Pictures\Personnel portrait pics, March 2011\DSCN1928.JPG"/>
          <p:cNvPicPr>
            <a:picLocks/>
          </p:cNvPicPr>
          <p:nvPr/>
        </p:nvPicPr>
        <p:blipFill>
          <a:blip r:embed="rId3"/>
          <a:srcRect/>
          <a:stretch>
            <a:fillRect/>
          </a:stretch>
        </p:blipFill>
        <p:spPr bwMode="auto">
          <a:xfrm>
            <a:off x="685800" y="4343400"/>
            <a:ext cx="1524000" cy="1981200"/>
          </a:xfrm>
          <a:prstGeom prst="rect">
            <a:avLst/>
          </a:prstGeom>
          <a:noFill/>
          <a:ln w="9525">
            <a:noFill/>
            <a:miter lim="800000"/>
            <a:headEnd/>
            <a:tailEnd/>
          </a:ln>
        </p:spPr>
      </p:pic>
      <p:sp>
        <p:nvSpPr>
          <p:cNvPr id="3" name="TextBox 2"/>
          <p:cNvSpPr txBox="1"/>
          <p:nvPr/>
        </p:nvSpPr>
        <p:spPr>
          <a:xfrm>
            <a:off x="2560638" y="4495800"/>
            <a:ext cx="6172200" cy="1643063"/>
          </a:xfrm>
          <a:prstGeom prst="rect">
            <a:avLst/>
          </a:prstGeom>
          <a:noFill/>
        </p:spPr>
        <p:txBody>
          <a:bodyPr>
            <a:spAutoFit/>
          </a:bodyPr>
          <a:lstStyle/>
          <a:p>
            <a:pPr>
              <a:spcBef>
                <a:spcPct val="20000"/>
              </a:spcBef>
              <a:buClr>
                <a:srgbClr val="FFCC00"/>
              </a:buClr>
              <a:buSzPct val="70000"/>
              <a:defRPr/>
            </a:pPr>
            <a:r>
              <a:rPr lang="en-US" sz="2400" kern="0" dirty="0">
                <a:solidFill>
                  <a:srgbClr val="FFFFFF"/>
                </a:solidFill>
                <a:latin typeface="Arial"/>
                <a:cs typeface="Arial" pitchFamily="34" charset="0"/>
              </a:rPr>
              <a:t>Jennifer Vaughn</a:t>
            </a:r>
            <a:endParaRPr lang="en-US" sz="160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Newest dispatcher</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Hired 2011 (Mount Dora)</a:t>
            </a: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FCIC/NCIC/DAVID certified</a:t>
            </a:r>
            <a:endParaRPr lang="en-US" sz="1600" b="0" kern="0" dirty="0">
              <a:solidFill>
                <a:srgbClr val="FFFFFF"/>
              </a:solidFill>
              <a:latin typeface="Arial"/>
              <a:cs typeface="Arial" pitchFamily="34" charset="0"/>
            </a:endParaRPr>
          </a:p>
          <a:p>
            <a:pPr marL="342900" indent="-342900">
              <a:spcBef>
                <a:spcPct val="20000"/>
              </a:spcBef>
              <a:buClr>
                <a:srgbClr val="FFCC00"/>
              </a:buClr>
              <a:buSzPct val="70000"/>
              <a:buFont typeface="Wingdings" pitchFamily="2" charset="2"/>
              <a:buChar char="n"/>
              <a:defRPr/>
            </a:pPr>
            <a:r>
              <a:rPr lang="en-US" sz="1600" kern="0" dirty="0">
                <a:solidFill>
                  <a:srgbClr val="FFFFFF"/>
                </a:solidFill>
                <a:latin typeface="Arial"/>
                <a:cs typeface="Arial" pitchFamily="34" charset="0"/>
              </a:rPr>
              <a:t>4 years commercial dispatch experience</a:t>
            </a:r>
            <a:endParaRPr lang="en-US" sz="1600" b="0" kern="0" dirty="0">
              <a:solidFill>
                <a:srgbClr val="FFFFFF"/>
              </a:solidFill>
              <a:latin typeface="Aria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1250"/>
                                        <p:tgtEl>
                                          <p:spTgt spid="19461"/>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706562"/>
          </a:xfrm>
        </p:spPr>
        <p:txBody>
          <a:bodyPr/>
          <a:lstStyle/>
          <a:p>
            <a:pPr eaLnBrk="1" hangingPunct="1">
              <a:defRPr/>
            </a:pPr>
            <a:r>
              <a:rPr lang="en-US" dirty="0" smtClean="0">
                <a:solidFill>
                  <a:srgbClr val="FFC000"/>
                </a:solidFill>
              </a:rPr>
              <a:t>Mount Dora Police Communication Officers</a:t>
            </a:r>
            <a:r>
              <a:rPr lang="en-US" sz="2400" dirty="0" smtClean="0">
                <a:solidFill>
                  <a:srgbClr val="FFC000"/>
                </a:solidFill>
                <a:latin typeface="Arial" pitchFamily="34" charset="0"/>
                <a:cs typeface="Arial" pitchFamily="34" charset="0"/>
              </a:rPr>
              <a:t/>
            </a:r>
            <a:br>
              <a:rPr lang="en-US" sz="2400" dirty="0" smtClean="0">
                <a:solidFill>
                  <a:srgbClr val="FFC000"/>
                </a:solidFill>
                <a:latin typeface="Arial" pitchFamily="34" charset="0"/>
                <a:cs typeface="Arial" pitchFamily="34" charset="0"/>
              </a:rPr>
            </a:br>
            <a:r>
              <a:rPr lang="en-US" sz="2400" dirty="0" smtClean="0">
                <a:solidFill>
                  <a:srgbClr val="FFC000"/>
                </a:solidFill>
                <a:latin typeface="Arial" pitchFamily="34" charset="0"/>
                <a:cs typeface="Arial" pitchFamily="34" charset="0"/>
              </a:rPr>
              <a:t>107 years of Cumulative Experience</a:t>
            </a:r>
            <a:endParaRPr lang="en-US" dirty="0" smtClean="0"/>
          </a:p>
        </p:txBody>
      </p:sp>
      <p:sp>
        <p:nvSpPr>
          <p:cNvPr id="6" name="Content Placeholder 5"/>
          <p:cNvSpPr>
            <a:spLocks noGrp="1"/>
          </p:cNvSpPr>
          <p:nvPr>
            <p:ph idx="1"/>
          </p:nvPr>
        </p:nvSpPr>
        <p:spPr>
          <a:xfrm>
            <a:off x="390525" y="3190875"/>
            <a:ext cx="8372475" cy="3336925"/>
          </a:xfrm>
        </p:spPr>
        <p:txBody>
          <a:bodyPr/>
          <a:lstStyle/>
          <a:p>
            <a:pPr marL="0" indent="0">
              <a:buFont typeface="Wingdings" pitchFamily="2" charset="2"/>
              <a:buNone/>
            </a:pPr>
            <a:r>
              <a:rPr lang="en-US" sz="1800" b="1" smtClean="0">
                <a:effectLst/>
              </a:rPr>
              <a:t>Mount Dora dispatchers:</a:t>
            </a:r>
          </a:p>
          <a:p>
            <a:pPr marL="0" indent="0">
              <a:buFont typeface="Wingdings" pitchFamily="2" charset="2"/>
              <a:buNone/>
            </a:pPr>
            <a:endParaRPr lang="en-US" sz="1800" b="1" smtClean="0">
              <a:effectLst/>
            </a:endParaRPr>
          </a:p>
          <a:p>
            <a:pPr lvl="1"/>
            <a:r>
              <a:rPr lang="en-US" sz="1600" smtClean="0">
                <a:effectLst/>
              </a:rPr>
              <a:t>Institutional knowledge of the city, geography, and landmarks</a:t>
            </a:r>
          </a:p>
          <a:p>
            <a:pPr lvl="1"/>
            <a:r>
              <a:rPr lang="en-US" sz="1600" smtClean="0">
                <a:effectLst/>
              </a:rPr>
              <a:t>Informed on city events </a:t>
            </a:r>
          </a:p>
          <a:p>
            <a:pPr lvl="1"/>
            <a:r>
              <a:rPr lang="en-US" sz="1600" smtClean="0">
                <a:effectLst/>
              </a:rPr>
              <a:t>Knowledge of the police officers, other city employees, and many of the citizens and business owners</a:t>
            </a:r>
          </a:p>
          <a:p>
            <a:pPr lvl="1"/>
            <a:r>
              <a:rPr lang="en-US" sz="1600" smtClean="0">
                <a:effectLst/>
              </a:rPr>
              <a:t>Know the locations and people with chronic medical conditions, mental disorders, frequent complaints, and high risk suspects</a:t>
            </a:r>
          </a:p>
          <a:p>
            <a:pPr lvl="1"/>
            <a:r>
              <a:rPr lang="en-US" sz="1600" smtClean="0">
                <a:effectLst/>
              </a:rPr>
              <a:t>City ordinances and priorities</a:t>
            </a:r>
          </a:p>
          <a:p>
            <a:pPr lvl="1"/>
            <a:r>
              <a:rPr lang="en-US" sz="1600" smtClean="0">
                <a:effectLst/>
              </a:rPr>
              <a:t>Department policy and procedures</a:t>
            </a:r>
          </a:p>
        </p:txBody>
      </p:sp>
      <p:grpSp>
        <p:nvGrpSpPr>
          <p:cNvPr id="36867" name="Group 2"/>
          <p:cNvGrpSpPr>
            <a:grpSpLocks/>
          </p:cNvGrpSpPr>
          <p:nvPr/>
        </p:nvGrpSpPr>
        <p:grpSpPr bwMode="auto">
          <a:xfrm>
            <a:off x="520700" y="2111375"/>
            <a:ext cx="8089900" cy="1028700"/>
            <a:chOff x="520700" y="2112010"/>
            <a:chExt cx="8089900" cy="1028700"/>
          </a:xfrm>
        </p:grpSpPr>
        <p:pic>
          <p:nvPicPr>
            <p:cNvPr id="36868" name="Content Placeholder 7"/>
            <p:cNvPicPr>
              <a:picLocks/>
            </p:cNvPicPr>
            <p:nvPr/>
          </p:nvPicPr>
          <p:blipFill>
            <a:blip r:embed="rId2"/>
            <a:srcRect/>
            <a:stretch>
              <a:fillRect/>
            </a:stretch>
          </p:blipFill>
          <p:spPr bwMode="auto">
            <a:xfrm>
              <a:off x="520700" y="2112010"/>
              <a:ext cx="806450" cy="1009650"/>
            </a:xfrm>
            <a:prstGeom prst="rect">
              <a:avLst/>
            </a:prstGeom>
            <a:noFill/>
            <a:ln w="9525">
              <a:noFill/>
              <a:miter lim="800000"/>
              <a:headEnd/>
              <a:tailEnd/>
            </a:ln>
          </p:spPr>
        </p:pic>
        <p:pic>
          <p:nvPicPr>
            <p:cNvPr id="36869" name="Content Placeholder 4"/>
            <p:cNvPicPr>
              <a:picLocks/>
            </p:cNvPicPr>
            <p:nvPr/>
          </p:nvPicPr>
          <p:blipFill>
            <a:blip r:embed="rId3"/>
            <a:srcRect/>
            <a:stretch>
              <a:fillRect/>
            </a:stretch>
          </p:blipFill>
          <p:spPr bwMode="auto">
            <a:xfrm>
              <a:off x="1600200" y="2121535"/>
              <a:ext cx="762000" cy="1019175"/>
            </a:xfrm>
            <a:prstGeom prst="rect">
              <a:avLst/>
            </a:prstGeom>
            <a:noFill/>
            <a:ln w="9525">
              <a:noFill/>
              <a:miter lim="800000"/>
              <a:headEnd/>
              <a:tailEnd/>
            </a:ln>
          </p:spPr>
        </p:pic>
        <p:pic>
          <p:nvPicPr>
            <p:cNvPr id="36870" name="Content Placeholder 4"/>
            <p:cNvPicPr>
              <a:picLocks/>
            </p:cNvPicPr>
            <p:nvPr/>
          </p:nvPicPr>
          <p:blipFill>
            <a:blip r:embed="rId4"/>
            <a:srcRect/>
            <a:stretch>
              <a:fillRect/>
            </a:stretch>
          </p:blipFill>
          <p:spPr bwMode="auto">
            <a:xfrm>
              <a:off x="2641600" y="2131060"/>
              <a:ext cx="762000" cy="1003300"/>
            </a:xfrm>
            <a:prstGeom prst="rect">
              <a:avLst/>
            </a:prstGeom>
            <a:noFill/>
            <a:ln w="9525">
              <a:noFill/>
              <a:miter lim="800000"/>
              <a:headEnd/>
              <a:tailEnd/>
            </a:ln>
          </p:spPr>
        </p:pic>
        <p:pic>
          <p:nvPicPr>
            <p:cNvPr id="36871" name="Content Placeholder 4"/>
            <p:cNvPicPr>
              <a:picLocks/>
            </p:cNvPicPr>
            <p:nvPr/>
          </p:nvPicPr>
          <p:blipFill>
            <a:blip r:embed="rId5"/>
            <a:srcRect/>
            <a:stretch>
              <a:fillRect/>
            </a:stretch>
          </p:blipFill>
          <p:spPr bwMode="auto">
            <a:xfrm>
              <a:off x="3657600" y="2119948"/>
              <a:ext cx="800100" cy="1020762"/>
            </a:xfrm>
            <a:prstGeom prst="rect">
              <a:avLst/>
            </a:prstGeom>
            <a:noFill/>
            <a:ln w="9525">
              <a:noFill/>
              <a:miter lim="800000"/>
              <a:headEnd/>
              <a:tailEnd/>
            </a:ln>
          </p:spPr>
        </p:pic>
        <p:pic>
          <p:nvPicPr>
            <p:cNvPr id="36872" name="Content Placeholder 4"/>
            <p:cNvPicPr>
              <a:picLocks/>
            </p:cNvPicPr>
            <p:nvPr/>
          </p:nvPicPr>
          <p:blipFill>
            <a:blip r:embed="rId6"/>
            <a:srcRect/>
            <a:stretch>
              <a:fillRect/>
            </a:stretch>
          </p:blipFill>
          <p:spPr bwMode="auto">
            <a:xfrm>
              <a:off x="4738688" y="2121535"/>
              <a:ext cx="762000" cy="1019175"/>
            </a:xfrm>
            <a:prstGeom prst="rect">
              <a:avLst/>
            </a:prstGeom>
            <a:noFill/>
            <a:ln w="9525">
              <a:noFill/>
              <a:miter lim="800000"/>
              <a:headEnd/>
              <a:tailEnd/>
            </a:ln>
          </p:spPr>
        </p:pic>
        <p:pic>
          <p:nvPicPr>
            <p:cNvPr id="36873" name="Content Placeholder 4"/>
            <p:cNvPicPr>
              <a:picLocks/>
            </p:cNvPicPr>
            <p:nvPr/>
          </p:nvPicPr>
          <p:blipFill>
            <a:blip r:embed="rId7"/>
            <a:srcRect/>
            <a:stretch>
              <a:fillRect/>
            </a:stretch>
          </p:blipFill>
          <p:spPr bwMode="auto">
            <a:xfrm>
              <a:off x="5803900" y="2118360"/>
              <a:ext cx="685800" cy="1009650"/>
            </a:xfrm>
            <a:prstGeom prst="rect">
              <a:avLst/>
            </a:prstGeom>
            <a:noFill/>
            <a:ln w="9525">
              <a:noFill/>
              <a:miter lim="800000"/>
              <a:headEnd/>
              <a:tailEnd/>
            </a:ln>
          </p:spPr>
        </p:pic>
        <p:pic>
          <p:nvPicPr>
            <p:cNvPr id="36874" name="Content Placeholder 4"/>
            <p:cNvPicPr>
              <a:picLocks/>
            </p:cNvPicPr>
            <p:nvPr/>
          </p:nvPicPr>
          <p:blipFill>
            <a:blip r:embed="rId8"/>
            <a:srcRect/>
            <a:stretch>
              <a:fillRect/>
            </a:stretch>
          </p:blipFill>
          <p:spPr bwMode="auto">
            <a:xfrm>
              <a:off x="6797675" y="2112010"/>
              <a:ext cx="762000" cy="1028700"/>
            </a:xfrm>
            <a:prstGeom prst="rect">
              <a:avLst/>
            </a:prstGeom>
            <a:noFill/>
            <a:ln w="9525">
              <a:noFill/>
              <a:miter lim="800000"/>
              <a:headEnd/>
              <a:tailEnd/>
            </a:ln>
          </p:spPr>
        </p:pic>
        <p:pic>
          <p:nvPicPr>
            <p:cNvPr id="36875" name="Content Placeholder 4" descr="C:\Pictures\Personnel portrait pics, March 2011\DSCN1928.JPG"/>
            <p:cNvPicPr>
              <a:picLocks/>
            </p:cNvPicPr>
            <p:nvPr/>
          </p:nvPicPr>
          <p:blipFill>
            <a:blip r:embed="rId9"/>
            <a:srcRect/>
            <a:stretch>
              <a:fillRect/>
            </a:stretch>
          </p:blipFill>
          <p:spPr bwMode="auto">
            <a:xfrm>
              <a:off x="7848600" y="2131060"/>
              <a:ext cx="762000" cy="9906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2 - Facility</a:t>
            </a:r>
            <a:endParaRPr lang="en-US" sz="4000" dirty="0" smtClean="0"/>
          </a:p>
        </p:txBody>
      </p:sp>
      <p:sp>
        <p:nvSpPr>
          <p:cNvPr id="4" name="Content Placeholder 3"/>
          <p:cNvSpPr>
            <a:spLocks noGrp="1"/>
          </p:cNvSpPr>
          <p:nvPr>
            <p:ph sz="half" idx="2"/>
          </p:nvPr>
        </p:nvSpPr>
        <p:spPr>
          <a:xfrm>
            <a:off x="4267200" y="1879600"/>
            <a:ext cx="4419600" cy="3886200"/>
          </a:xfrm>
        </p:spPr>
        <p:txBody>
          <a:bodyPr/>
          <a:lstStyle/>
          <a:p>
            <a:pPr marL="0" indent="0" eaLnBrk="1" hangingPunct="1">
              <a:buFont typeface="Wingdings" pitchFamily="2" charset="2"/>
              <a:buNone/>
              <a:defRPr/>
            </a:pPr>
            <a:r>
              <a:rPr lang="en-US" dirty="0" smtClean="0">
                <a:cs typeface="Arial" charset="0"/>
              </a:rPr>
              <a:t>Police and Fire Headquarters Building</a:t>
            </a:r>
          </a:p>
          <a:p>
            <a:pPr marL="0" indent="0" eaLnBrk="1" hangingPunct="1">
              <a:defRPr/>
            </a:pPr>
            <a:endParaRPr lang="en-US" sz="2000" dirty="0" smtClean="0">
              <a:effectLst/>
              <a:cs typeface="Arial" charset="0"/>
            </a:endParaRPr>
          </a:p>
          <a:p>
            <a:pPr marL="346075" indent="-346075" eaLnBrk="1" hangingPunct="1">
              <a:defRPr/>
            </a:pPr>
            <a:r>
              <a:rPr lang="en-US" sz="2000" dirty="0" smtClean="0">
                <a:effectLst/>
                <a:cs typeface="Arial" charset="0"/>
              </a:rPr>
              <a:t>2006 – Renovated and expanded</a:t>
            </a:r>
          </a:p>
          <a:p>
            <a:pPr marL="346075" indent="-346075" eaLnBrk="1" hangingPunct="1">
              <a:defRPr/>
            </a:pPr>
            <a:r>
              <a:rPr lang="en-US" sz="2000" dirty="0" smtClean="0">
                <a:effectLst/>
                <a:cs typeface="Arial" charset="0"/>
              </a:rPr>
              <a:t>4 + million dollar project</a:t>
            </a:r>
          </a:p>
          <a:p>
            <a:pPr marL="346075" indent="-346075" eaLnBrk="1" hangingPunct="1">
              <a:defRPr/>
            </a:pPr>
            <a:r>
              <a:rPr lang="en-US" sz="2000" dirty="0" smtClean="0">
                <a:effectLst/>
                <a:cs typeface="Arial" charset="0"/>
              </a:rPr>
              <a:t>Higher standards for terrorism and hurricanes</a:t>
            </a:r>
          </a:p>
          <a:p>
            <a:pPr marL="346075" indent="-346075" eaLnBrk="1" hangingPunct="1">
              <a:defRPr/>
            </a:pPr>
            <a:r>
              <a:rPr lang="en-US" sz="2000" dirty="0" smtClean="0">
                <a:effectLst/>
                <a:cs typeface="Arial" charset="0"/>
              </a:rPr>
              <a:t>Additional space and safety</a:t>
            </a:r>
          </a:p>
          <a:p>
            <a:pPr marL="346075" indent="-346075" eaLnBrk="1" hangingPunct="1">
              <a:defRPr/>
            </a:pPr>
            <a:r>
              <a:rPr lang="en-US" sz="2000" dirty="0" smtClean="0">
                <a:effectLst/>
                <a:cs typeface="Arial" charset="0"/>
              </a:rPr>
              <a:t>Dramatically improved efficiency and effectiveness</a:t>
            </a:r>
          </a:p>
        </p:txBody>
      </p:sp>
      <p:pic>
        <p:nvPicPr>
          <p:cNvPr id="37891" name="Content Placeholder 4" descr="C:\Pictures\Dept photos\P1011456.JPG"/>
          <p:cNvPicPr>
            <a:picLocks noGrp="1"/>
          </p:cNvPicPr>
          <p:nvPr>
            <p:ph sz="half" idx="1"/>
          </p:nvPr>
        </p:nvPicPr>
        <p:blipFill>
          <a:blip r:embed="rId2"/>
          <a:srcRect/>
          <a:stretch>
            <a:fillRect/>
          </a:stretch>
        </p:blipFill>
        <p:spPr>
          <a:xfrm>
            <a:off x="609600" y="2417763"/>
            <a:ext cx="3429000" cy="284003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pPr eaLnBrk="1" hangingPunct="1">
              <a:defRPr/>
            </a:pPr>
            <a:r>
              <a:rPr lang="en-US" sz="3200" dirty="0"/>
              <a:t>Mount Dora</a:t>
            </a:r>
            <a:br>
              <a:rPr lang="en-US" sz="3200" dirty="0"/>
            </a:br>
            <a:r>
              <a:rPr lang="en-US" sz="3200" dirty="0">
                <a:solidFill>
                  <a:schemeClr val="hlink"/>
                </a:solidFill>
              </a:rPr>
              <a:t>Police Communications</a:t>
            </a:r>
            <a:r>
              <a:rPr lang="en-US" sz="3200" dirty="0"/>
              <a:t/>
            </a:r>
            <a:br>
              <a:rPr lang="en-US" sz="3200" dirty="0"/>
            </a:br>
            <a:r>
              <a:rPr lang="en-US" sz="3200" dirty="0"/>
              <a:t>Staff Report</a:t>
            </a:r>
            <a:br>
              <a:rPr lang="en-US" sz="3200" dirty="0"/>
            </a:br>
            <a:endParaRPr lang="en-US" dirty="0"/>
          </a:p>
        </p:txBody>
      </p:sp>
      <p:sp>
        <p:nvSpPr>
          <p:cNvPr id="3" name="Content Placeholder 2"/>
          <p:cNvSpPr>
            <a:spLocks noGrp="1"/>
          </p:cNvSpPr>
          <p:nvPr>
            <p:ph idx="1"/>
          </p:nvPr>
        </p:nvSpPr>
        <p:spPr>
          <a:xfrm>
            <a:off x="339725" y="1744663"/>
            <a:ext cx="8534400" cy="4495800"/>
          </a:xfrm>
        </p:spPr>
        <p:txBody>
          <a:bodyPr/>
          <a:lstStyle/>
          <a:p>
            <a:pPr marL="0" indent="0" eaLnBrk="1" hangingPunct="1">
              <a:buFont typeface="Wingdings" pitchFamily="2" charset="2"/>
              <a:buNone/>
              <a:defRPr/>
            </a:pPr>
            <a:r>
              <a:rPr lang="en-US" sz="2400" smtClean="0"/>
              <a:t>Economic Recession</a:t>
            </a:r>
          </a:p>
          <a:p>
            <a:pPr marL="0" indent="0" eaLnBrk="1" hangingPunct="1">
              <a:defRPr/>
            </a:pPr>
            <a:r>
              <a:rPr lang="en-US" sz="1800" smtClean="0">
                <a:effectLst/>
              </a:rPr>
              <a:t>2008 the United States entered a severe economic recession</a:t>
            </a:r>
          </a:p>
          <a:p>
            <a:pPr lvl="1" eaLnBrk="1" hangingPunct="1">
              <a:defRPr/>
            </a:pPr>
            <a:r>
              <a:rPr lang="en-US" sz="1400" smtClean="0">
                <a:effectLst/>
              </a:rPr>
              <a:t>State and local governments have suffered unprecedented declines in revenues</a:t>
            </a:r>
          </a:p>
          <a:p>
            <a:pPr lvl="1" eaLnBrk="1" hangingPunct="1">
              <a:defRPr/>
            </a:pPr>
            <a:r>
              <a:rPr lang="en-US" sz="1400" smtClean="0">
                <a:effectLst/>
              </a:rPr>
              <a:t>Mount Dora has also experienced a decline of income</a:t>
            </a:r>
          </a:p>
          <a:p>
            <a:pPr marL="0" indent="0" eaLnBrk="1" hangingPunct="1">
              <a:defRPr/>
            </a:pPr>
            <a:r>
              <a:rPr lang="en-US" sz="1800" smtClean="0">
                <a:effectLst/>
              </a:rPr>
              <a:t>The City of Mount Dora has systematically examined every provided service to:</a:t>
            </a:r>
          </a:p>
          <a:p>
            <a:pPr lvl="1" eaLnBrk="1" hangingPunct="1">
              <a:defRPr/>
            </a:pPr>
            <a:r>
              <a:rPr lang="en-US" sz="1400" smtClean="0">
                <a:effectLst/>
              </a:rPr>
              <a:t>Save money for our residents</a:t>
            </a:r>
          </a:p>
          <a:p>
            <a:pPr lvl="1" eaLnBrk="1" hangingPunct="1">
              <a:defRPr/>
            </a:pPr>
            <a:r>
              <a:rPr lang="en-US" sz="1400" smtClean="0">
                <a:effectLst/>
              </a:rPr>
              <a:t>Ensure our residents receive the most cost effective and efficient operations possible</a:t>
            </a:r>
          </a:p>
          <a:p>
            <a:pPr lvl="1" eaLnBrk="1" hangingPunct="1">
              <a:defRPr/>
            </a:pPr>
            <a:r>
              <a:rPr lang="en-US" sz="1400" smtClean="0">
                <a:effectLst/>
              </a:rPr>
              <a:t>Maintain a superior level of service for our residents</a:t>
            </a:r>
            <a:r>
              <a:rPr lang="en-US" sz="1000" smtClean="0">
                <a:effectLst/>
              </a:rPr>
              <a:t> </a:t>
            </a:r>
          </a:p>
          <a:p>
            <a:pPr lvl="1" eaLnBrk="1" hangingPunct="1">
              <a:defRPr/>
            </a:pPr>
            <a:endParaRPr lang="en-US" sz="1000" smtClean="0">
              <a:effectLst/>
            </a:endParaRPr>
          </a:p>
          <a:p>
            <a:pPr marL="0" indent="0" eaLnBrk="1" hangingPunct="1">
              <a:defRPr/>
            </a:pPr>
            <a:r>
              <a:rPr lang="en-US" sz="1800" smtClean="0">
                <a:effectLst/>
              </a:rPr>
              <a:t>Outsourcing or consolidation of police communications has become a strategy researched by jurisdictions across the state as a source of budget savings.</a:t>
            </a:r>
          </a:p>
          <a:p>
            <a:pPr marL="0" indent="0" eaLnBrk="1" hangingPunct="1">
              <a:defRPr/>
            </a:pPr>
            <a:endParaRPr lang="en-US" sz="1800" smtClean="0">
              <a:effectLst/>
            </a:endParaRPr>
          </a:p>
          <a:p>
            <a:pPr marL="0" indent="0" eaLnBrk="1" hangingPunct="1">
              <a:defRPr/>
            </a:pPr>
            <a:r>
              <a:rPr lang="en-US" sz="1800" smtClean="0">
                <a:effectLst/>
              </a:rPr>
              <a:t>In January of 2012, the Mount Dora City Council directed the staff to research the subject and prepare a report on the Mount Dora Police Communications Unit and consolidation options.</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 calcmode="lin" valueType="num">
                                      <p:cBhvr additive="base">
                                        <p:cTn id="5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2- Facility</a:t>
            </a:r>
            <a:endParaRPr lang="en-US" sz="4000" dirty="0" smtClean="0"/>
          </a:p>
        </p:txBody>
      </p:sp>
      <p:sp>
        <p:nvSpPr>
          <p:cNvPr id="38914" name="Content Placeholder 3"/>
          <p:cNvSpPr>
            <a:spLocks noGrp="1"/>
          </p:cNvSpPr>
          <p:nvPr>
            <p:ph sz="half" idx="2"/>
          </p:nvPr>
        </p:nvSpPr>
        <p:spPr>
          <a:xfrm>
            <a:off x="381000" y="1828800"/>
            <a:ext cx="4419600" cy="4724400"/>
          </a:xfrm>
        </p:spPr>
        <p:txBody>
          <a:bodyPr/>
          <a:lstStyle/>
          <a:p>
            <a:pPr eaLnBrk="1" hangingPunct="1"/>
            <a:r>
              <a:rPr lang="en-US" smtClean="0">
                <a:effectLst/>
                <a:cs typeface="Arial" charset="0"/>
              </a:rPr>
              <a:t>Designed “Ground up” as a Comm Center</a:t>
            </a:r>
          </a:p>
          <a:p>
            <a:pPr eaLnBrk="1" hangingPunct="1"/>
            <a:endParaRPr lang="en-US" sz="2000" smtClean="0">
              <a:effectLst/>
              <a:cs typeface="Arial" charset="0"/>
            </a:endParaRPr>
          </a:p>
          <a:p>
            <a:pPr eaLnBrk="1" hangingPunct="1"/>
            <a:r>
              <a:rPr lang="en-US" sz="2000" smtClean="0">
                <a:effectLst/>
                <a:cs typeface="Arial" charset="0"/>
              </a:rPr>
              <a:t>Hardened throughout</a:t>
            </a:r>
          </a:p>
          <a:p>
            <a:pPr eaLnBrk="1" hangingPunct="1"/>
            <a:r>
              <a:rPr lang="en-US" sz="2000" smtClean="0">
                <a:effectLst/>
                <a:cs typeface="Arial" charset="0"/>
              </a:rPr>
              <a:t>Poured concrete envelope</a:t>
            </a:r>
          </a:p>
          <a:p>
            <a:pPr eaLnBrk="1" hangingPunct="1"/>
            <a:r>
              <a:rPr lang="en-US" sz="2000" smtClean="0">
                <a:effectLst/>
                <a:cs typeface="Arial" charset="0"/>
              </a:rPr>
              <a:t>Ballistic glass &amp; Steel doors</a:t>
            </a:r>
          </a:p>
          <a:p>
            <a:pPr lvl="1" eaLnBrk="1" hangingPunct="1"/>
            <a:r>
              <a:rPr lang="en-US" sz="1600" smtClean="0">
                <a:effectLst/>
                <a:cs typeface="Arial" charset="0"/>
              </a:rPr>
              <a:t>Secured within secure facility</a:t>
            </a:r>
          </a:p>
          <a:p>
            <a:pPr lvl="1" eaLnBrk="1" hangingPunct="1"/>
            <a:r>
              <a:rPr lang="en-US" sz="1600" smtClean="0">
                <a:effectLst/>
                <a:cs typeface="Arial" charset="0"/>
              </a:rPr>
              <a:t>Totally self-contained: bathroom, lockers, kitchen</a:t>
            </a:r>
          </a:p>
          <a:p>
            <a:pPr eaLnBrk="1" hangingPunct="1"/>
            <a:r>
              <a:rPr lang="en-US" sz="2000" smtClean="0">
                <a:effectLst/>
                <a:cs typeface="Arial" charset="0"/>
              </a:rPr>
              <a:t>Redundant power systems</a:t>
            </a:r>
          </a:p>
          <a:p>
            <a:pPr lvl="1" eaLnBrk="1" hangingPunct="1"/>
            <a:r>
              <a:rPr lang="en-US" sz="1600" smtClean="0">
                <a:effectLst/>
                <a:cs typeface="Arial" charset="0"/>
              </a:rPr>
              <a:t>Main generator</a:t>
            </a:r>
          </a:p>
          <a:p>
            <a:pPr lvl="1" eaLnBrk="1" hangingPunct="1"/>
            <a:r>
              <a:rPr lang="en-US" sz="1600" smtClean="0">
                <a:effectLst/>
                <a:cs typeface="Arial" charset="0"/>
              </a:rPr>
              <a:t>UPS battery back-up</a:t>
            </a:r>
          </a:p>
          <a:p>
            <a:pPr lvl="1" eaLnBrk="1" hangingPunct="1"/>
            <a:r>
              <a:rPr lang="en-US" sz="1600" smtClean="0">
                <a:effectLst/>
                <a:cs typeface="Arial" charset="0"/>
              </a:rPr>
              <a:t>Rapid connection to mobile generator</a:t>
            </a:r>
          </a:p>
          <a:p>
            <a:pPr lvl="1" eaLnBrk="1" hangingPunct="1"/>
            <a:endParaRPr lang="en-US" sz="1600" smtClean="0">
              <a:effectLst/>
              <a:cs typeface="Arial" charset="0"/>
            </a:endParaRPr>
          </a:p>
        </p:txBody>
      </p:sp>
      <p:pic>
        <p:nvPicPr>
          <p:cNvPr id="38915" name="Content Placeholder 4" descr="C:\Pictures\Communications, Feb. 2012\_DSC4172.JPG"/>
          <p:cNvPicPr>
            <a:picLocks noGrp="1"/>
          </p:cNvPicPr>
          <p:nvPr>
            <p:ph sz="half" idx="1"/>
          </p:nvPr>
        </p:nvPicPr>
        <p:blipFill>
          <a:blip r:embed="rId2"/>
          <a:srcRect/>
          <a:stretch>
            <a:fillRect/>
          </a:stretch>
        </p:blipFill>
        <p:spPr>
          <a:xfrm>
            <a:off x="4724400" y="2057400"/>
            <a:ext cx="3886200" cy="28194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2 - Facility</a:t>
            </a:r>
            <a:endParaRPr lang="en-US" sz="4000" dirty="0" smtClean="0"/>
          </a:p>
        </p:txBody>
      </p:sp>
      <p:sp>
        <p:nvSpPr>
          <p:cNvPr id="39938" name="Content Placeholder 3"/>
          <p:cNvSpPr>
            <a:spLocks noGrp="1"/>
          </p:cNvSpPr>
          <p:nvPr>
            <p:ph sz="half" idx="2"/>
          </p:nvPr>
        </p:nvSpPr>
        <p:spPr>
          <a:xfrm>
            <a:off x="1600200" y="4572000"/>
            <a:ext cx="5486400" cy="1905000"/>
          </a:xfrm>
        </p:spPr>
        <p:txBody>
          <a:bodyPr/>
          <a:lstStyle/>
          <a:p>
            <a:pPr eaLnBrk="1" hangingPunct="1"/>
            <a:endParaRPr lang="en-US" sz="2000" smtClean="0">
              <a:effectLst/>
              <a:cs typeface="Arial" charset="0"/>
            </a:endParaRPr>
          </a:p>
          <a:p>
            <a:pPr eaLnBrk="1" hangingPunct="1"/>
            <a:r>
              <a:rPr lang="en-US" sz="2000" smtClean="0">
                <a:effectLst/>
                <a:cs typeface="Arial" charset="0"/>
              </a:rPr>
              <a:t>Located on ground floor of Police and Fire Headquarters Building</a:t>
            </a:r>
          </a:p>
          <a:p>
            <a:pPr eaLnBrk="1" hangingPunct="1"/>
            <a:r>
              <a:rPr lang="en-US" sz="2000" smtClean="0">
                <a:effectLst/>
                <a:cs typeface="Arial" charset="0"/>
              </a:rPr>
              <a:t>24/7 public access</a:t>
            </a:r>
          </a:p>
        </p:txBody>
      </p:sp>
      <p:pic>
        <p:nvPicPr>
          <p:cNvPr id="39939" name="Content Placeholder 4" descr="C:\Pictures\Communications from lobby\DSCN2024.JPG"/>
          <p:cNvPicPr>
            <a:picLocks noGrp="1"/>
          </p:cNvPicPr>
          <p:nvPr>
            <p:ph sz="half" idx="1"/>
          </p:nvPr>
        </p:nvPicPr>
        <p:blipFill>
          <a:blip r:embed="rId2"/>
          <a:srcRect/>
          <a:stretch>
            <a:fillRect/>
          </a:stretch>
        </p:blipFill>
        <p:spPr>
          <a:xfrm>
            <a:off x="2133600" y="1676400"/>
            <a:ext cx="4419600" cy="304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pPr eaLnBrk="1" hangingPunct="1">
              <a:defRPr/>
            </a:pPr>
            <a:r>
              <a:rPr lang="en-US" dirty="0" smtClean="0">
                <a:solidFill>
                  <a:srgbClr val="FFC000"/>
                </a:solidFill>
              </a:rPr>
              <a:t>Mount Dora Police </a:t>
            </a:r>
            <a:br>
              <a:rPr lang="en-US" dirty="0" smtClean="0">
                <a:solidFill>
                  <a:srgbClr val="FFC000"/>
                </a:solidFill>
              </a:rPr>
            </a:br>
            <a:r>
              <a:rPr lang="en-US" sz="4000" dirty="0" smtClean="0">
                <a:solidFill>
                  <a:srgbClr val="FFC000"/>
                </a:solidFill>
              </a:rPr>
              <a:t>Communications Part 3 - Technology</a:t>
            </a:r>
            <a:endParaRPr lang="en-US" sz="4000" dirty="0" smtClean="0"/>
          </a:p>
        </p:txBody>
      </p:sp>
      <p:sp>
        <p:nvSpPr>
          <p:cNvPr id="3" name="Content Placeholder 2"/>
          <p:cNvSpPr>
            <a:spLocks noGrp="1"/>
          </p:cNvSpPr>
          <p:nvPr>
            <p:ph idx="1"/>
          </p:nvPr>
        </p:nvSpPr>
        <p:spPr>
          <a:xfrm>
            <a:off x="457200" y="1600200"/>
            <a:ext cx="8229600" cy="4800600"/>
          </a:xfrm>
        </p:spPr>
        <p:txBody>
          <a:bodyPr/>
          <a:lstStyle/>
          <a:p>
            <a:pPr marL="0" indent="0" eaLnBrk="1" hangingPunct="1">
              <a:buFont typeface="Wingdings" pitchFamily="2" charset="2"/>
              <a:buNone/>
              <a:defRPr/>
            </a:pPr>
            <a:r>
              <a:rPr lang="en-US" sz="2800" b="1" dirty="0" smtClean="0">
                <a:effectLst>
                  <a:outerShdw blurRad="38100" dist="38100" dir="2700000" algn="tl">
                    <a:srgbClr val="000000">
                      <a:alpha val="43137"/>
                    </a:srgbClr>
                  </a:outerShdw>
                </a:effectLst>
                <a:cs typeface="Arial" pitchFamily="34" charset="0"/>
              </a:rPr>
              <a:t>911 PSAP</a:t>
            </a:r>
            <a:r>
              <a:rPr lang="en-US" sz="2800" dirty="0" smtClean="0">
                <a:effectLst>
                  <a:outerShdw blurRad="38100" dist="38100" dir="2700000" algn="tl">
                    <a:srgbClr val="000000">
                      <a:alpha val="43137"/>
                    </a:srgbClr>
                  </a:outerShdw>
                </a:effectLst>
                <a:cs typeface="Arial" pitchFamily="34" charset="0"/>
              </a:rPr>
              <a:t> (Public Safety Access Point)</a:t>
            </a:r>
          </a:p>
          <a:p>
            <a:pPr lvl="1" eaLnBrk="1" hangingPunct="1">
              <a:defRPr/>
            </a:pPr>
            <a:endParaRPr lang="en-US" sz="2000" dirty="0" smtClean="0">
              <a:effectLst/>
              <a:cs typeface="Arial" pitchFamily="34" charset="0"/>
            </a:endParaRPr>
          </a:p>
          <a:p>
            <a:pPr lvl="1" eaLnBrk="1" hangingPunct="1">
              <a:defRPr/>
            </a:pPr>
            <a:r>
              <a:rPr lang="en-US" sz="2000" dirty="0" smtClean="0">
                <a:effectLst/>
                <a:cs typeface="Arial" pitchFamily="34" charset="0"/>
              </a:rPr>
              <a:t>911 center for police, fire, and medical emergencies</a:t>
            </a:r>
          </a:p>
          <a:p>
            <a:pPr lvl="1" eaLnBrk="1" hangingPunct="1">
              <a:defRPr/>
            </a:pPr>
            <a:r>
              <a:rPr lang="en-US" sz="2000" dirty="0" smtClean="0">
                <a:effectLst/>
                <a:cs typeface="Arial" pitchFamily="34" charset="0"/>
              </a:rPr>
              <a:t>Equipment is new</a:t>
            </a:r>
          </a:p>
          <a:p>
            <a:pPr lvl="1" eaLnBrk="1" hangingPunct="1">
              <a:defRPr/>
            </a:pPr>
            <a:r>
              <a:rPr lang="en-US" sz="2000" dirty="0" smtClean="0">
                <a:effectLst/>
                <a:cs typeface="Arial" pitchFamily="34" charset="0"/>
              </a:rPr>
              <a:t>911 funds help pay for all 911 related expenses including:</a:t>
            </a:r>
          </a:p>
          <a:p>
            <a:pPr lvl="2" eaLnBrk="1" hangingPunct="1">
              <a:defRPr/>
            </a:pPr>
            <a:r>
              <a:rPr lang="en-US" sz="2000" dirty="0" smtClean="0">
                <a:effectLst/>
                <a:cs typeface="Arial" pitchFamily="34" charset="0"/>
              </a:rPr>
              <a:t>phone service</a:t>
            </a:r>
          </a:p>
          <a:p>
            <a:pPr lvl="2" eaLnBrk="1" hangingPunct="1">
              <a:defRPr/>
            </a:pPr>
            <a:r>
              <a:rPr lang="en-US" sz="2000" dirty="0" smtClean="0">
                <a:effectLst/>
                <a:cs typeface="Arial" pitchFamily="34" charset="0"/>
              </a:rPr>
              <a:t>data software</a:t>
            </a:r>
          </a:p>
          <a:p>
            <a:pPr lvl="2" eaLnBrk="1" hangingPunct="1">
              <a:defRPr/>
            </a:pPr>
            <a:r>
              <a:rPr lang="en-US" sz="2000" dirty="0" smtClean="0">
                <a:effectLst/>
                <a:cs typeface="Arial" pitchFamily="34" charset="0"/>
              </a:rPr>
              <a:t>Computers</a:t>
            </a:r>
          </a:p>
          <a:p>
            <a:pPr lvl="2" eaLnBrk="1" hangingPunct="1">
              <a:defRPr/>
            </a:pPr>
            <a:r>
              <a:rPr lang="en-US" sz="2000" dirty="0" smtClean="0">
                <a:effectLst/>
                <a:cs typeface="Arial" pitchFamily="34" charset="0"/>
              </a:rPr>
              <a:t>Back-up power system</a:t>
            </a:r>
          </a:p>
          <a:p>
            <a:pPr lvl="2" eaLnBrk="1" hangingPunct="1">
              <a:defRPr/>
            </a:pPr>
            <a:r>
              <a:rPr lang="en-US" sz="2000" dirty="0" smtClean="0">
                <a:effectLst/>
                <a:cs typeface="Arial" pitchFamily="34" charset="0"/>
              </a:rPr>
              <a:t>Furniture</a:t>
            </a:r>
          </a:p>
          <a:p>
            <a:pPr lvl="2" eaLnBrk="1" hangingPunct="1">
              <a:defRPr/>
            </a:pPr>
            <a:r>
              <a:rPr lang="en-US" sz="2000" dirty="0" smtClean="0">
                <a:effectLst/>
                <a:cs typeface="Arial" pitchFamily="34" charset="0"/>
              </a:rPr>
              <a:t>Training</a:t>
            </a:r>
          </a:p>
          <a:p>
            <a:pPr lvl="1" eaLnBrk="1" hangingPunct="1">
              <a:defRPr/>
            </a:pPr>
            <a:r>
              <a:rPr lang="en-US" sz="2000" dirty="0" smtClean="0">
                <a:effectLst/>
                <a:cs typeface="Arial" pitchFamily="34" charset="0"/>
              </a:rPr>
              <a:t>Specially designed furniture for 911 PSAP’s</a:t>
            </a:r>
          </a:p>
          <a:p>
            <a:pPr eaLnBrk="1" hangingPunct="1">
              <a:defRPr/>
            </a:pPr>
            <a:endParaRPr lang="en-US" sz="1400" dirty="0" smtClean="0">
              <a:effectLs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eaLnBrk="1" hangingPunct="1">
              <a:defRPr/>
            </a:pPr>
            <a:r>
              <a:rPr lang="en-US" dirty="0" smtClean="0">
                <a:solidFill>
                  <a:srgbClr val="FFC000"/>
                </a:solidFill>
              </a:rPr>
              <a:t>Mount Dora Police </a:t>
            </a:r>
            <a:br>
              <a:rPr lang="en-US" dirty="0" smtClean="0">
                <a:solidFill>
                  <a:srgbClr val="FFC000"/>
                </a:solidFill>
              </a:rPr>
            </a:br>
            <a:r>
              <a:rPr lang="en-US" sz="4000" dirty="0" smtClean="0">
                <a:solidFill>
                  <a:srgbClr val="FFC000"/>
                </a:solidFill>
              </a:rPr>
              <a:t>Communications Part 3 - Technology</a:t>
            </a:r>
            <a:endParaRPr lang="en-US" sz="4000" dirty="0" smtClean="0"/>
          </a:p>
        </p:txBody>
      </p:sp>
      <p:sp>
        <p:nvSpPr>
          <p:cNvPr id="3" name="Content Placeholder 2"/>
          <p:cNvSpPr>
            <a:spLocks noGrp="1"/>
          </p:cNvSpPr>
          <p:nvPr>
            <p:ph idx="1"/>
          </p:nvPr>
        </p:nvSpPr>
        <p:spPr>
          <a:xfrm>
            <a:off x="0" y="1600200"/>
            <a:ext cx="6553200" cy="5029200"/>
          </a:xfrm>
        </p:spPr>
        <p:txBody>
          <a:bodyPr/>
          <a:lstStyle/>
          <a:p>
            <a:pPr marL="457200" lvl="1" indent="0" eaLnBrk="1" hangingPunct="1">
              <a:buFont typeface="Wingdings" pitchFamily="2" charset="2"/>
              <a:buNone/>
              <a:defRPr/>
            </a:pPr>
            <a:r>
              <a:rPr lang="en-US" sz="2400" dirty="0" smtClean="0">
                <a:effectLst>
                  <a:outerShdw blurRad="38100" dist="38100" dir="2700000" algn="tl">
                    <a:srgbClr val="000000">
                      <a:alpha val="43137"/>
                    </a:srgbClr>
                  </a:outerShdw>
                </a:effectLst>
                <a:cs typeface="Arial" pitchFamily="34" charset="0"/>
              </a:rPr>
              <a:t>Radio system</a:t>
            </a:r>
          </a:p>
          <a:p>
            <a:pPr lvl="2" eaLnBrk="1" hangingPunct="1">
              <a:defRPr/>
            </a:pPr>
            <a:endParaRPr lang="en-US" sz="2000" dirty="0" smtClean="0">
              <a:effectLst/>
              <a:cs typeface="Arial" pitchFamily="34" charset="0"/>
            </a:endParaRPr>
          </a:p>
          <a:p>
            <a:pPr lvl="2" eaLnBrk="1" hangingPunct="1">
              <a:defRPr/>
            </a:pPr>
            <a:r>
              <a:rPr lang="en-US" sz="1800" dirty="0" smtClean="0">
                <a:effectLst/>
                <a:cs typeface="Arial" pitchFamily="34" charset="0"/>
              </a:rPr>
              <a:t>County-wide 700/800 MHz based Motorola trunking system</a:t>
            </a:r>
          </a:p>
          <a:p>
            <a:pPr lvl="3" eaLnBrk="1" hangingPunct="1">
              <a:defRPr/>
            </a:pPr>
            <a:r>
              <a:rPr lang="en-US" sz="1800" dirty="0" smtClean="0">
                <a:effectLst/>
                <a:cs typeface="Arial" pitchFamily="34" charset="0"/>
              </a:rPr>
              <a:t>18 tower sites providing near 100% coverage</a:t>
            </a:r>
          </a:p>
          <a:p>
            <a:pPr lvl="3" eaLnBrk="1" hangingPunct="1">
              <a:defRPr/>
            </a:pPr>
            <a:r>
              <a:rPr lang="en-US" sz="1800" dirty="0" smtClean="0">
                <a:effectLst/>
                <a:cs typeface="Arial" pitchFamily="34" charset="0"/>
              </a:rPr>
              <a:t>Lake County is responsible for all maintenance, upkeep, and computer system upgrades</a:t>
            </a:r>
          </a:p>
          <a:p>
            <a:pPr lvl="2" eaLnBrk="1" hangingPunct="1">
              <a:defRPr/>
            </a:pPr>
            <a:r>
              <a:rPr lang="en-US" sz="1800" dirty="0" smtClean="0">
                <a:effectLst/>
                <a:cs typeface="Arial" pitchFamily="34" charset="0"/>
              </a:rPr>
              <a:t>Full compatibility and interoperability: local, state and national</a:t>
            </a:r>
          </a:p>
          <a:p>
            <a:pPr lvl="2" eaLnBrk="1" hangingPunct="1">
              <a:defRPr/>
            </a:pPr>
            <a:r>
              <a:rPr lang="en-US" sz="1800" dirty="0" smtClean="0">
                <a:effectLst/>
                <a:cs typeface="Arial" pitchFamily="34" charset="0"/>
              </a:rPr>
              <a:t>Every officer issued a portable radio</a:t>
            </a:r>
          </a:p>
          <a:p>
            <a:pPr lvl="2" eaLnBrk="1" hangingPunct="1">
              <a:defRPr/>
            </a:pPr>
            <a:r>
              <a:rPr lang="en-US" sz="1800" dirty="0" smtClean="0">
                <a:effectLst/>
                <a:cs typeface="Arial" pitchFamily="34" charset="0"/>
              </a:rPr>
              <a:t>Every vehicle equipped with a mounted radio</a:t>
            </a:r>
          </a:p>
          <a:p>
            <a:pPr lvl="2" eaLnBrk="1" hangingPunct="1">
              <a:defRPr/>
            </a:pPr>
            <a:r>
              <a:rPr lang="en-US" sz="1800" dirty="0" smtClean="0">
                <a:effectLst/>
                <a:cs typeface="Arial" pitchFamily="34" charset="0"/>
              </a:rPr>
              <a:t>Mount Dora is assigned 10 talk groups (channels)</a:t>
            </a:r>
          </a:p>
          <a:p>
            <a:pPr lvl="2" eaLnBrk="1" hangingPunct="1">
              <a:defRPr/>
            </a:pPr>
            <a:r>
              <a:rPr lang="en-US" sz="1800" dirty="0" smtClean="0">
                <a:effectLst/>
                <a:cs typeface="Arial" pitchFamily="34" charset="0"/>
              </a:rPr>
              <a:t>Two dispatch work stations with full radio function </a:t>
            </a:r>
          </a:p>
          <a:p>
            <a:pPr eaLnBrk="1" hangingPunct="1">
              <a:defRPr/>
            </a:pPr>
            <a:endParaRPr lang="en-US" dirty="0" smtClean="0"/>
          </a:p>
        </p:txBody>
      </p:sp>
      <p:pic>
        <p:nvPicPr>
          <p:cNvPr id="41987" name="Picture 3" descr="C:\Pictures\Communications, 3-23-12\Radio Tower 800 MHz, 3-28-12.jpg"/>
          <p:cNvPicPr>
            <a:picLocks noChangeAspect="1" noChangeArrowheads="1"/>
          </p:cNvPicPr>
          <p:nvPr/>
        </p:nvPicPr>
        <p:blipFill>
          <a:blip r:embed="rId2"/>
          <a:srcRect/>
          <a:stretch>
            <a:fillRect/>
          </a:stretch>
        </p:blipFill>
        <p:spPr bwMode="auto">
          <a:xfrm>
            <a:off x="6553200" y="2819400"/>
            <a:ext cx="16764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pPr eaLnBrk="1" hangingPunct="1">
              <a:defRPr/>
            </a:pPr>
            <a:r>
              <a:rPr lang="en-US" dirty="0" smtClean="0">
                <a:solidFill>
                  <a:srgbClr val="FFC000"/>
                </a:solidFill>
              </a:rPr>
              <a:t>Mount Dora Police </a:t>
            </a:r>
            <a:br>
              <a:rPr lang="en-US" dirty="0" smtClean="0">
                <a:solidFill>
                  <a:srgbClr val="FFC000"/>
                </a:solidFill>
              </a:rPr>
            </a:br>
            <a:r>
              <a:rPr lang="en-US" sz="4000" dirty="0" smtClean="0">
                <a:solidFill>
                  <a:srgbClr val="FFC000"/>
                </a:solidFill>
              </a:rPr>
              <a:t>Communications Part 3 - Technology</a:t>
            </a:r>
            <a:endParaRPr lang="en-US" sz="4000" dirty="0" smtClean="0"/>
          </a:p>
        </p:txBody>
      </p:sp>
      <p:sp>
        <p:nvSpPr>
          <p:cNvPr id="3" name="Content Placeholder 2"/>
          <p:cNvSpPr>
            <a:spLocks noGrp="1"/>
          </p:cNvSpPr>
          <p:nvPr>
            <p:ph idx="1"/>
          </p:nvPr>
        </p:nvSpPr>
        <p:spPr>
          <a:xfrm>
            <a:off x="457200" y="1600200"/>
            <a:ext cx="8229600" cy="4876800"/>
          </a:xfrm>
        </p:spPr>
        <p:txBody>
          <a:bodyPr/>
          <a:lstStyle/>
          <a:p>
            <a:pPr marL="457200" lvl="1" indent="0" eaLnBrk="1" hangingPunct="1">
              <a:buFont typeface="Wingdings" pitchFamily="2" charset="2"/>
              <a:buNone/>
              <a:defRPr/>
            </a:pPr>
            <a:r>
              <a:rPr lang="en-US" sz="3200" dirty="0">
                <a:effectLst/>
                <a:cs typeface="Arial" pitchFamily="34" charset="0"/>
              </a:rPr>
              <a:t>Fully integrated </a:t>
            </a:r>
            <a:r>
              <a:rPr lang="en-US" sz="3200" dirty="0" smtClean="0">
                <a:effectLst/>
                <a:cs typeface="Arial" pitchFamily="34" charset="0"/>
              </a:rPr>
              <a:t>CAD, reporting, </a:t>
            </a:r>
            <a:r>
              <a:rPr lang="en-US" sz="3200" dirty="0">
                <a:effectLst/>
                <a:cs typeface="Arial" pitchFamily="34" charset="0"/>
              </a:rPr>
              <a:t>and records management software</a:t>
            </a:r>
          </a:p>
          <a:p>
            <a:pPr marL="457200" lvl="1" indent="0" eaLnBrk="1" hangingPunct="1">
              <a:buFont typeface="Wingdings" pitchFamily="2" charset="2"/>
              <a:buNone/>
              <a:defRPr/>
            </a:pPr>
            <a:endParaRPr lang="en-US" sz="2000" dirty="0" smtClean="0">
              <a:effectLst/>
              <a:cs typeface="Arial" pitchFamily="34" charset="0"/>
            </a:endParaRPr>
          </a:p>
          <a:p>
            <a:pPr lvl="1" eaLnBrk="1" hangingPunct="1">
              <a:defRPr/>
            </a:pPr>
            <a:r>
              <a:rPr lang="en-US" sz="2000" dirty="0" smtClean="0">
                <a:effectLst/>
                <a:cs typeface="Arial" pitchFamily="34" charset="0"/>
              </a:rPr>
              <a:t>Able to accommodate additional staff during disaster operations</a:t>
            </a:r>
          </a:p>
          <a:p>
            <a:pPr lvl="1" eaLnBrk="1" hangingPunct="1">
              <a:defRPr/>
            </a:pPr>
            <a:r>
              <a:rPr lang="en-US" sz="2000" dirty="0" smtClean="0">
                <a:effectLst/>
                <a:cs typeface="Arial" pitchFamily="34" charset="0"/>
              </a:rPr>
              <a:t>Centrally located near the City Emergency Operations Center (EOC) at the Police and Fire Headquarters Building</a:t>
            </a:r>
          </a:p>
          <a:p>
            <a:pPr lvl="1" eaLnBrk="1" hangingPunct="1">
              <a:defRPr/>
            </a:pPr>
            <a:r>
              <a:rPr lang="en-US" sz="2000" dirty="0" smtClean="0">
                <a:effectLst/>
                <a:cs typeface="Arial" pitchFamily="34" charset="0"/>
              </a:rPr>
              <a:t>Specially designed computer room flooring so that all electrical and other cabling is under the floor</a:t>
            </a:r>
          </a:p>
          <a:p>
            <a:pPr lvl="1" eaLnBrk="1" hangingPunct="1">
              <a:defRPr/>
            </a:pPr>
            <a:r>
              <a:rPr lang="en-US" sz="2000" dirty="0" smtClean="0">
                <a:effectLst/>
                <a:cs typeface="Arial" pitchFamily="34" charset="0"/>
              </a:rPr>
              <a:t>Secure computer equipment room with its own HVAC system</a:t>
            </a:r>
          </a:p>
          <a:p>
            <a:pPr lvl="1" eaLnBrk="1" hangingPunct="1">
              <a:defRPr/>
            </a:pPr>
            <a:r>
              <a:rPr lang="en-US" sz="2000" dirty="0" smtClean="0">
                <a:effectLst/>
                <a:cs typeface="Arial" pitchFamily="34" charset="0"/>
              </a:rPr>
              <a:t>NCIC/FCIS/DAVID Computers</a:t>
            </a:r>
          </a:p>
          <a:p>
            <a:pPr lvl="1" eaLnBrk="1" hangingPunct="1">
              <a:defRPr/>
            </a:pPr>
            <a:r>
              <a:rPr lang="en-US" sz="2000" dirty="0" smtClean="0">
                <a:effectLst/>
                <a:cs typeface="Arial" pitchFamily="34" charset="0"/>
              </a:rPr>
              <a:t>Secure equipment closet for all building security electronics </a:t>
            </a:r>
          </a:p>
          <a:p>
            <a:pPr lvl="1" eaLnBrk="1" hangingPunct="1">
              <a:defRPr/>
            </a:pPr>
            <a:r>
              <a:rPr lang="en-US" sz="2000" dirty="0" smtClean="0">
                <a:effectLst/>
                <a:cs typeface="Arial" pitchFamily="34" charset="0"/>
              </a:rPr>
              <a:t>Additional interior security door in case of building breach</a:t>
            </a:r>
          </a:p>
          <a:p>
            <a:pPr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amond(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amond(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4 - Services</a:t>
            </a:r>
            <a:endParaRPr lang="en-US" sz="4000" dirty="0" smtClean="0"/>
          </a:p>
        </p:txBody>
      </p:sp>
      <p:sp>
        <p:nvSpPr>
          <p:cNvPr id="3" name="Content Placeholder 2"/>
          <p:cNvSpPr>
            <a:spLocks noGrp="1"/>
          </p:cNvSpPr>
          <p:nvPr>
            <p:ph sz="half" idx="1"/>
          </p:nvPr>
        </p:nvSpPr>
        <p:spPr>
          <a:xfrm>
            <a:off x="457200" y="1600200"/>
            <a:ext cx="4267200" cy="5105400"/>
          </a:xfrm>
        </p:spPr>
        <p:txBody>
          <a:bodyPr/>
          <a:lstStyle/>
          <a:p>
            <a:pPr marL="0" indent="0" eaLnBrk="1" hangingPunct="1">
              <a:buFont typeface="Wingdings" pitchFamily="2" charset="2"/>
              <a:buNone/>
              <a:defRPr/>
            </a:pPr>
            <a:r>
              <a:rPr lang="en-US" sz="2000" u="sng" dirty="0" smtClean="0">
                <a:effectLst>
                  <a:outerShdw blurRad="38100" dist="38100" dir="2700000" algn="tl">
                    <a:srgbClr val="000000">
                      <a:alpha val="43137"/>
                    </a:srgbClr>
                  </a:outerShdw>
                </a:effectLst>
              </a:rPr>
              <a:t>Traditional Police Dispatch Services</a:t>
            </a:r>
          </a:p>
          <a:p>
            <a:pPr eaLnBrk="1" hangingPunct="1">
              <a:defRPr/>
            </a:pPr>
            <a:endParaRPr lang="en-US" sz="1600" dirty="0" smtClean="0">
              <a:effectLst/>
            </a:endParaRPr>
          </a:p>
          <a:p>
            <a:pPr eaLnBrk="1" hangingPunct="1">
              <a:defRPr/>
            </a:pPr>
            <a:r>
              <a:rPr lang="en-US" sz="1600" dirty="0" smtClean="0">
                <a:effectLst/>
              </a:rPr>
              <a:t>Answer all 911 calls, police, fire, medical</a:t>
            </a:r>
          </a:p>
          <a:p>
            <a:pPr lvl="1" eaLnBrk="1" hangingPunct="1">
              <a:defRPr/>
            </a:pPr>
            <a:r>
              <a:rPr lang="en-US" sz="1600" dirty="0" smtClean="0">
                <a:effectLst/>
              </a:rPr>
              <a:t>2000 – average 3600 per year</a:t>
            </a:r>
          </a:p>
          <a:p>
            <a:pPr lvl="1" eaLnBrk="1" hangingPunct="1">
              <a:defRPr/>
            </a:pPr>
            <a:r>
              <a:rPr lang="en-US" sz="1600" dirty="0" smtClean="0">
                <a:effectLst/>
              </a:rPr>
              <a:t>2011 – average 5500 per year </a:t>
            </a:r>
          </a:p>
          <a:p>
            <a:pPr eaLnBrk="1" hangingPunct="1">
              <a:defRPr/>
            </a:pPr>
            <a:r>
              <a:rPr lang="en-US" sz="1600" dirty="0" smtClean="0">
                <a:effectLst/>
              </a:rPr>
              <a:t>Answer 6 non-emergency phone lines</a:t>
            </a:r>
          </a:p>
          <a:p>
            <a:pPr lvl="1" eaLnBrk="1" hangingPunct="1">
              <a:defRPr/>
            </a:pPr>
            <a:r>
              <a:rPr lang="en-US" sz="1600" dirty="0" smtClean="0">
                <a:effectLst/>
              </a:rPr>
              <a:t>26,000 – external inbound</a:t>
            </a:r>
          </a:p>
          <a:p>
            <a:pPr lvl="1" eaLnBrk="1" hangingPunct="1">
              <a:defRPr/>
            </a:pPr>
            <a:r>
              <a:rPr lang="en-US" sz="1600" dirty="0" smtClean="0">
                <a:effectLst/>
              </a:rPr>
              <a:t>7,300   </a:t>
            </a:r>
            <a:r>
              <a:rPr lang="en-US" sz="1600" dirty="0">
                <a:effectLst/>
              </a:rPr>
              <a:t>-  internal inbound</a:t>
            </a:r>
          </a:p>
          <a:p>
            <a:pPr lvl="1" eaLnBrk="1" hangingPunct="1">
              <a:defRPr/>
            </a:pPr>
            <a:r>
              <a:rPr lang="en-US" sz="1600" dirty="0" smtClean="0">
                <a:effectLst/>
              </a:rPr>
              <a:t>8,000   -  outbound</a:t>
            </a:r>
          </a:p>
          <a:p>
            <a:pPr eaLnBrk="1" hangingPunct="1">
              <a:defRPr/>
            </a:pPr>
            <a:r>
              <a:rPr lang="en-US" sz="1600" dirty="0" smtClean="0">
                <a:effectLst/>
              </a:rPr>
              <a:t>Calls for service dispatched</a:t>
            </a:r>
          </a:p>
          <a:p>
            <a:pPr lvl="1" eaLnBrk="1" hangingPunct="1">
              <a:defRPr/>
            </a:pPr>
            <a:r>
              <a:rPr lang="en-US" sz="1600" dirty="0" smtClean="0">
                <a:effectLst/>
              </a:rPr>
              <a:t>2000 – average 17,500 per year</a:t>
            </a:r>
          </a:p>
          <a:p>
            <a:pPr lvl="1" eaLnBrk="1" hangingPunct="1">
              <a:defRPr/>
            </a:pPr>
            <a:r>
              <a:rPr lang="en-US" sz="1600" dirty="0" smtClean="0">
                <a:effectLst/>
              </a:rPr>
              <a:t>2010 – average 25,000 calls per year</a:t>
            </a:r>
          </a:p>
          <a:p>
            <a:pPr lvl="1" eaLnBrk="1" hangingPunct="1">
              <a:defRPr/>
            </a:pPr>
            <a:r>
              <a:rPr lang="en-US" sz="1600" dirty="0" smtClean="0">
                <a:effectLst/>
              </a:rPr>
              <a:t>2011 – 29,226 including:</a:t>
            </a:r>
          </a:p>
          <a:p>
            <a:pPr lvl="1" eaLnBrk="1" hangingPunct="1">
              <a:defRPr/>
            </a:pPr>
            <a:r>
              <a:rPr lang="en-US" sz="1600" dirty="0" smtClean="0">
                <a:effectLst/>
              </a:rPr>
              <a:t>5000-6000 officer initiated traffic stops</a:t>
            </a:r>
          </a:p>
          <a:p>
            <a:pPr lvl="1" eaLnBrk="1" hangingPunct="1">
              <a:defRPr/>
            </a:pPr>
            <a:r>
              <a:rPr lang="en-US" sz="1600" dirty="0" smtClean="0">
                <a:effectLst/>
              </a:rPr>
              <a:t>1000s of Officer well-being checks</a:t>
            </a:r>
          </a:p>
          <a:p>
            <a:pPr eaLnBrk="1" hangingPunct="1">
              <a:defRPr/>
            </a:pPr>
            <a:endParaRPr lang="en-US" sz="1400" dirty="0" smtClean="0"/>
          </a:p>
        </p:txBody>
      </p:sp>
      <p:pic>
        <p:nvPicPr>
          <p:cNvPr id="44035" name="Content Placeholder 4" descr="C:\Pictures\Communications, 3-23-12\DSCN2203.JPG"/>
          <p:cNvPicPr>
            <a:picLocks noGrp="1"/>
          </p:cNvPicPr>
          <p:nvPr>
            <p:ph sz="half" idx="2"/>
          </p:nvPr>
        </p:nvPicPr>
        <p:blipFill>
          <a:blip r:embed="rId2"/>
          <a:srcRect/>
          <a:stretch>
            <a:fillRect/>
          </a:stretch>
        </p:blipFill>
        <p:spPr>
          <a:xfrm>
            <a:off x="4876800" y="2209800"/>
            <a:ext cx="3810000" cy="2921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5" dur="500"/>
                                        <p:tgtEl>
                                          <p:spTgt spid="3">
                                            <p:txEl>
                                              <p:pRg st="10" end="10"/>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8" dur="500"/>
                                        <p:tgtEl>
                                          <p:spTgt spid="3">
                                            <p:txEl>
                                              <p:pRg st="11" end="11"/>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1" dur="500"/>
                                        <p:tgtEl>
                                          <p:spTgt spid="3">
                                            <p:txEl>
                                              <p:pRg st="12" end="12"/>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4" dur="500"/>
                                        <p:tgtEl>
                                          <p:spTgt spid="3">
                                            <p:txEl>
                                              <p:pRg st="13" end="13"/>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4 - Services</a:t>
            </a:r>
            <a:endParaRPr lang="en-US" sz="4000" dirty="0" smtClean="0"/>
          </a:p>
        </p:txBody>
      </p:sp>
      <p:sp>
        <p:nvSpPr>
          <p:cNvPr id="3" name="Content Placeholder 2"/>
          <p:cNvSpPr>
            <a:spLocks noGrp="1"/>
          </p:cNvSpPr>
          <p:nvPr>
            <p:ph sz="half" idx="1"/>
          </p:nvPr>
        </p:nvSpPr>
        <p:spPr>
          <a:xfrm>
            <a:off x="152400" y="1600200"/>
            <a:ext cx="4724400" cy="5105400"/>
          </a:xfrm>
        </p:spPr>
        <p:txBody>
          <a:bodyPr/>
          <a:lstStyle/>
          <a:p>
            <a:pPr marL="0" indent="0" eaLnBrk="1" hangingPunct="1">
              <a:buFont typeface="Wingdings" pitchFamily="2" charset="2"/>
              <a:buNone/>
              <a:defRPr/>
            </a:pPr>
            <a:r>
              <a:rPr lang="en-US" sz="2000" u="sng" dirty="0" smtClean="0">
                <a:effectLst>
                  <a:outerShdw blurRad="38100" dist="38100" dir="2700000" algn="tl">
                    <a:srgbClr val="000000">
                      <a:alpha val="43137"/>
                    </a:srgbClr>
                  </a:outerShdw>
                </a:effectLst>
              </a:rPr>
              <a:t>Traditional Police Dispatch Services</a:t>
            </a:r>
          </a:p>
          <a:p>
            <a:pPr lvl="1">
              <a:buFont typeface="Wingdings" pitchFamily="2" charset="2"/>
              <a:buChar char="Ø"/>
              <a:defRPr/>
            </a:pPr>
            <a:endParaRPr lang="en-US" sz="1600" dirty="0" smtClean="0">
              <a:effectLst/>
            </a:endParaRPr>
          </a:p>
          <a:p>
            <a:pPr lvl="1">
              <a:buFont typeface="Wingdings" pitchFamily="2" charset="2"/>
              <a:buChar char="Ø"/>
              <a:defRPr/>
            </a:pPr>
            <a:r>
              <a:rPr lang="en-US" sz="1600" dirty="0" smtClean="0">
                <a:effectLst/>
              </a:rPr>
              <a:t>FCIC/NCIC and local data bases for warrants and advisories</a:t>
            </a:r>
          </a:p>
          <a:p>
            <a:pPr lvl="1">
              <a:buFont typeface="Wingdings" pitchFamily="2" charset="2"/>
              <a:buChar char="Ø"/>
              <a:defRPr/>
            </a:pPr>
            <a:r>
              <a:rPr lang="en-US" sz="1600" dirty="0" smtClean="0">
                <a:effectLst/>
              </a:rPr>
              <a:t>DAVID </a:t>
            </a:r>
            <a:r>
              <a:rPr lang="en-US" sz="1600" dirty="0">
                <a:effectLst/>
              </a:rPr>
              <a:t>for driver license status</a:t>
            </a:r>
          </a:p>
          <a:p>
            <a:pPr lvl="1">
              <a:buFont typeface="Wingdings" pitchFamily="2" charset="2"/>
              <a:buChar char="Ø"/>
              <a:defRPr/>
            </a:pPr>
            <a:r>
              <a:rPr lang="en-US" sz="1600" dirty="0">
                <a:effectLst/>
              </a:rPr>
              <a:t>DHSMV for vehicle tags</a:t>
            </a:r>
          </a:p>
          <a:p>
            <a:pPr lvl="1">
              <a:buFont typeface="Wingdings" pitchFamily="2" charset="2"/>
              <a:buChar char="Ø"/>
              <a:defRPr/>
            </a:pPr>
            <a:r>
              <a:rPr lang="en-US" sz="1600" dirty="0">
                <a:effectLst/>
              </a:rPr>
              <a:t>Administrative assistance to patrol officers: phone calls, notifications, warrant confirmations, checking maps, etc. </a:t>
            </a:r>
          </a:p>
          <a:p>
            <a:pPr lvl="1">
              <a:buFont typeface="Wingdings" pitchFamily="2" charset="2"/>
              <a:buChar char="Ø"/>
              <a:defRPr/>
            </a:pPr>
            <a:r>
              <a:rPr lang="en-US" sz="1600" dirty="0">
                <a:effectLst/>
              </a:rPr>
              <a:t>FCIC/NCIC entry of stolen/lost property including vehicles and firearms</a:t>
            </a:r>
          </a:p>
          <a:p>
            <a:pPr lvl="1">
              <a:buFont typeface="Wingdings" pitchFamily="2" charset="2"/>
              <a:buChar char="Ø"/>
              <a:defRPr/>
            </a:pPr>
            <a:r>
              <a:rPr lang="en-US" sz="1600" dirty="0">
                <a:effectLst/>
              </a:rPr>
              <a:t>Tracking repossessions and tow </a:t>
            </a:r>
            <a:r>
              <a:rPr lang="en-US" sz="1600" dirty="0" smtClean="0">
                <a:effectLst/>
              </a:rPr>
              <a:t>logs</a:t>
            </a:r>
          </a:p>
          <a:p>
            <a:pPr lvl="1">
              <a:buFont typeface="Wingdings" pitchFamily="2" charset="2"/>
              <a:buChar char="Ø"/>
              <a:defRPr/>
            </a:pPr>
            <a:r>
              <a:rPr lang="en-US" sz="1600" dirty="0" smtClean="0">
                <a:effectLst/>
              </a:rPr>
              <a:t>Activations </a:t>
            </a:r>
            <a:r>
              <a:rPr lang="en-US" sz="1600" dirty="0">
                <a:effectLst/>
              </a:rPr>
              <a:t>of Silver and Amber Alerts</a:t>
            </a:r>
          </a:p>
          <a:p>
            <a:pPr lvl="1">
              <a:buFont typeface="Wingdings" pitchFamily="2" charset="2"/>
              <a:buChar char="Ø"/>
              <a:defRPr/>
            </a:pPr>
            <a:r>
              <a:rPr lang="en-US" sz="1600" dirty="0" smtClean="0">
                <a:effectLst/>
              </a:rPr>
              <a:t>Emergency </a:t>
            </a:r>
            <a:r>
              <a:rPr lang="en-US" sz="1600" dirty="0">
                <a:effectLst/>
              </a:rPr>
              <a:t>notifications including: detectives, traffic homicide investigators, chaplains, chain of command personnel, command staff, and evidence technicians</a:t>
            </a:r>
          </a:p>
          <a:p>
            <a:pPr eaLnBrk="1" hangingPunct="1">
              <a:defRPr/>
            </a:pPr>
            <a:endParaRPr lang="en-US" sz="1400" dirty="0" smtClean="0">
              <a:effectLst/>
            </a:endParaRPr>
          </a:p>
        </p:txBody>
      </p:sp>
      <p:sp>
        <p:nvSpPr>
          <p:cNvPr id="4" name="Content Placeholder 3"/>
          <p:cNvSpPr>
            <a:spLocks noGrp="1"/>
          </p:cNvSpPr>
          <p:nvPr>
            <p:ph sz="half" idx="2"/>
          </p:nvPr>
        </p:nvSpPr>
        <p:spPr>
          <a:xfrm>
            <a:off x="4876800" y="2362200"/>
            <a:ext cx="3657600" cy="2933700"/>
          </a:xfrm>
        </p:spPr>
        <p:txBody>
          <a:bodyPr/>
          <a:lstStyle/>
          <a:p>
            <a:pPr marL="0" indent="0">
              <a:buFont typeface="Wingdings" pitchFamily="2" charset="2"/>
              <a:buNone/>
              <a:defRPr/>
            </a:pPr>
            <a:endParaRPr lang="en-US" dirty="0"/>
          </a:p>
        </p:txBody>
      </p:sp>
      <p:pic>
        <p:nvPicPr>
          <p:cNvPr id="45060" name="Picture 2" descr="C:\Pictures\Communications, 3-23-12\DSCN2198.JPG"/>
          <p:cNvPicPr>
            <a:picLocks noChangeAspect="1" noChangeArrowheads="1"/>
          </p:cNvPicPr>
          <p:nvPr/>
        </p:nvPicPr>
        <p:blipFill>
          <a:blip r:embed="rId2"/>
          <a:srcRect l="30737" t="24678" r="10246" b="12219"/>
          <a:stretch>
            <a:fillRect/>
          </a:stretch>
        </p:blipFill>
        <p:spPr bwMode="auto">
          <a:xfrm>
            <a:off x="4876800" y="2301875"/>
            <a:ext cx="3733800" cy="310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ox(i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pPr lvl="1" eaLnBrk="1" hangingPunct="1">
              <a:defRPr/>
            </a:pPr>
            <a:r>
              <a:rPr lang="en-US" dirty="0" smtClean="0">
                <a:solidFill>
                  <a:srgbClr val="FFC000"/>
                </a:solidFill>
              </a:rPr>
              <a:t>Mount Dora Police </a:t>
            </a:r>
            <a:r>
              <a:rPr lang="en-US" sz="4000" dirty="0" smtClean="0">
                <a:solidFill>
                  <a:srgbClr val="FFC000"/>
                </a:solidFill>
              </a:rPr>
              <a:t>Communications Part 4  – Services</a:t>
            </a:r>
            <a:r>
              <a:rPr lang="en-US" dirty="0" smtClean="0">
                <a:solidFill>
                  <a:srgbClr val="FFC000"/>
                </a:solidFill>
              </a:rPr>
              <a:t/>
            </a:r>
            <a:br>
              <a:rPr lang="en-US"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br>
              <a:rPr lang="en-US" sz="2400" u="sng" dirty="0">
                <a:effectLst>
                  <a:outerShdw blurRad="38100" dist="38100" dir="2700000" algn="tl">
                    <a:srgbClr val="000000">
                      <a:alpha val="43137"/>
                    </a:srgbClr>
                  </a:outerShdw>
                </a:effectLst>
              </a:rPr>
            </a:br>
            <a:endParaRPr lang="en-US" dirty="0" smtClean="0"/>
          </a:p>
        </p:txBody>
      </p:sp>
      <p:sp>
        <p:nvSpPr>
          <p:cNvPr id="3" name="Content Placeholder 2"/>
          <p:cNvSpPr>
            <a:spLocks noGrp="1"/>
          </p:cNvSpPr>
          <p:nvPr>
            <p:ph idx="1"/>
          </p:nvPr>
        </p:nvSpPr>
        <p:spPr>
          <a:xfrm>
            <a:off x="3352800" y="1981200"/>
            <a:ext cx="5791200" cy="4648200"/>
          </a:xfrm>
        </p:spPr>
        <p:txBody>
          <a:bodyPr/>
          <a:lstStyle/>
          <a:p>
            <a:pPr lvl="1" eaLnBrk="1" hangingPunct="1">
              <a:defRPr/>
            </a:pPr>
            <a:endParaRPr lang="en-US" sz="2000" dirty="0" smtClean="0">
              <a:effectLst/>
            </a:endParaRPr>
          </a:p>
          <a:p>
            <a:pPr lvl="1" eaLnBrk="1" hangingPunct="1">
              <a:defRPr/>
            </a:pPr>
            <a:r>
              <a:rPr lang="en-US" sz="1600" dirty="0" smtClean="0">
                <a:effectLst/>
              </a:rPr>
              <a:t>Administrative assistance to patrol officers: </a:t>
            </a:r>
          </a:p>
          <a:p>
            <a:pPr marL="914400" lvl="2" indent="0" eaLnBrk="1" hangingPunct="1">
              <a:buNone/>
              <a:defRPr/>
            </a:pPr>
            <a:r>
              <a:rPr lang="en-US" sz="1600" dirty="0" smtClean="0">
                <a:effectLst/>
              </a:rPr>
              <a:t>Report research, phone calls, notifications, checking maps, copying, faxing, building maintenance, etc.</a:t>
            </a:r>
          </a:p>
          <a:p>
            <a:pPr lvl="1" eaLnBrk="1" hangingPunct="1">
              <a:defRPr/>
            </a:pPr>
            <a:r>
              <a:rPr lang="en-US" sz="1600" dirty="0" smtClean="0">
                <a:effectLst/>
              </a:rPr>
              <a:t>Tracking false alarm calls</a:t>
            </a:r>
          </a:p>
          <a:p>
            <a:pPr lvl="1" eaLnBrk="1" hangingPunct="1">
              <a:defRPr/>
            </a:pPr>
            <a:r>
              <a:rPr lang="en-US" sz="1600" dirty="0" smtClean="0">
                <a:effectLst/>
              </a:rPr>
              <a:t>Noise ordinance warning and citation records</a:t>
            </a:r>
          </a:p>
          <a:p>
            <a:pPr lvl="1" eaLnBrk="1" hangingPunct="1">
              <a:defRPr/>
            </a:pPr>
            <a:r>
              <a:rPr lang="en-US" sz="1600" dirty="0" smtClean="0">
                <a:effectLst/>
              </a:rPr>
              <a:t>Dust control ordinance</a:t>
            </a:r>
          </a:p>
          <a:p>
            <a:pPr lvl="1" eaLnBrk="1" hangingPunct="1">
              <a:defRPr/>
            </a:pPr>
            <a:r>
              <a:rPr lang="en-US" sz="1600" dirty="0" smtClean="0">
                <a:effectLst/>
              </a:rPr>
              <a:t>Trespass warnings and violation log</a:t>
            </a:r>
          </a:p>
          <a:p>
            <a:pPr lvl="1" eaLnBrk="1" hangingPunct="1">
              <a:defRPr/>
            </a:pPr>
            <a:r>
              <a:rPr lang="en-US" sz="1600" dirty="0" smtClean="0">
                <a:effectLst/>
              </a:rPr>
              <a:t>Filing injunctions, garage sale permits</a:t>
            </a:r>
          </a:p>
          <a:p>
            <a:pPr lvl="1" eaLnBrk="1" hangingPunct="1">
              <a:defRPr/>
            </a:pPr>
            <a:r>
              <a:rPr lang="en-US" sz="1600" dirty="0" smtClean="0">
                <a:effectLst/>
              </a:rPr>
              <a:t>Extra </a:t>
            </a:r>
            <a:r>
              <a:rPr lang="en-US" sz="1600" dirty="0">
                <a:effectLst/>
              </a:rPr>
              <a:t>watch coordination </a:t>
            </a:r>
            <a:r>
              <a:rPr lang="en-US" sz="1600" dirty="0" smtClean="0">
                <a:effectLst/>
              </a:rPr>
              <a:t>(residents </a:t>
            </a:r>
            <a:r>
              <a:rPr lang="en-US" sz="1600" dirty="0">
                <a:effectLst/>
              </a:rPr>
              <a:t>on vacation, out of town, etc.)</a:t>
            </a:r>
          </a:p>
          <a:p>
            <a:pPr lvl="1" eaLnBrk="1" hangingPunct="1">
              <a:defRPr/>
            </a:pPr>
            <a:r>
              <a:rPr lang="en-US" sz="1600" dirty="0">
                <a:effectLst/>
              </a:rPr>
              <a:t>Lost and found </a:t>
            </a:r>
            <a:r>
              <a:rPr lang="en-US" sz="1600" dirty="0" smtClean="0">
                <a:effectLst/>
              </a:rPr>
              <a:t>coordination </a:t>
            </a:r>
            <a:r>
              <a:rPr lang="en-US" sz="1600" dirty="0">
                <a:effectLst/>
              </a:rPr>
              <a:t>(pets are common)</a:t>
            </a:r>
          </a:p>
          <a:p>
            <a:pPr lvl="1" eaLnBrk="1" hangingPunct="1">
              <a:defRPr/>
            </a:pPr>
            <a:r>
              <a:rPr lang="en-US" sz="1600" dirty="0">
                <a:effectLst/>
              </a:rPr>
              <a:t>Bicycle Registration coordination </a:t>
            </a:r>
            <a:r>
              <a:rPr lang="en-US" sz="1600" dirty="0" smtClean="0">
                <a:effectLst/>
              </a:rPr>
              <a:t>(weekends &amp; </a:t>
            </a:r>
            <a:r>
              <a:rPr lang="en-US" sz="1600" dirty="0">
                <a:effectLst/>
              </a:rPr>
              <a:t>holidays)</a:t>
            </a:r>
          </a:p>
          <a:p>
            <a:pPr lvl="1" eaLnBrk="1" hangingPunct="1">
              <a:defRPr/>
            </a:pPr>
            <a:r>
              <a:rPr lang="en-US" sz="1600" dirty="0">
                <a:effectLst/>
              </a:rPr>
              <a:t>Animal control complaints</a:t>
            </a:r>
          </a:p>
          <a:p>
            <a:pPr lvl="1" eaLnBrk="1" hangingPunct="1">
              <a:defRPr/>
            </a:pPr>
            <a:endParaRPr lang="en-US" sz="2000" dirty="0" smtClean="0">
              <a:effectLst/>
            </a:endParaRPr>
          </a:p>
          <a:p>
            <a:pPr eaLnBrk="1" hangingPunct="1">
              <a:defRPr/>
            </a:pPr>
            <a:endParaRPr lang="en-US" dirty="0" smtClean="0"/>
          </a:p>
        </p:txBody>
      </p:sp>
      <p:pic>
        <p:nvPicPr>
          <p:cNvPr id="46083" name="Picture 4" descr="C:\Pictures\Comm Center\DSC02211.JPG"/>
          <p:cNvPicPr>
            <a:picLocks noChangeAspect="1" noChangeArrowheads="1"/>
          </p:cNvPicPr>
          <p:nvPr/>
        </p:nvPicPr>
        <p:blipFill>
          <a:blip r:embed="rId2"/>
          <a:srcRect/>
          <a:stretch>
            <a:fillRect/>
          </a:stretch>
        </p:blipFill>
        <p:spPr bwMode="auto">
          <a:xfrm>
            <a:off x="304800" y="2971800"/>
            <a:ext cx="33528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ox(i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ox(i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ox(in)">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4 - Services</a:t>
            </a:r>
            <a:r>
              <a:rPr lang="en-US" dirty="0" smtClean="0">
                <a:solidFill>
                  <a:srgbClr val="FFC000"/>
                </a:solidFill>
              </a:rPr>
              <a:t/>
            </a:r>
            <a:br>
              <a:rPr lang="en-US"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endParaRPr lang="en-US" sz="2400" dirty="0" smtClean="0"/>
          </a:p>
        </p:txBody>
      </p:sp>
      <p:sp>
        <p:nvSpPr>
          <p:cNvPr id="3" name="Content Placeholder 2"/>
          <p:cNvSpPr>
            <a:spLocks noGrp="1"/>
          </p:cNvSpPr>
          <p:nvPr>
            <p:ph idx="1"/>
          </p:nvPr>
        </p:nvSpPr>
        <p:spPr>
          <a:xfrm>
            <a:off x="457200" y="2209800"/>
            <a:ext cx="8229600" cy="4495800"/>
          </a:xfrm>
        </p:spPr>
        <p:txBody>
          <a:bodyPr/>
          <a:lstStyle/>
          <a:p>
            <a:pPr eaLnBrk="1" hangingPunct="1">
              <a:defRPr/>
            </a:pPr>
            <a:r>
              <a:rPr lang="en-US" sz="2000" dirty="0" smtClean="0">
                <a:effectLst/>
              </a:rPr>
              <a:t>Walk-in service</a:t>
            </a:r>
          </a:p>
          <a:p>
            <a:pPr lvl="1" eaLnBrk="1" hangingPunct="1">
              <a:defRPr/>
            </a:pPr>
            <a:r>
              <a:rPr lang="en-US" sz="2000" dirty="0" smtClean="0">
                <a:effectLst/>
              </a:rPr>
              <a:t>2000 citizen walk-ins per year</a:t>
            </a:r>
          </a:p>
          <a:p>
            <a:pPr eaLnBrk="1" hangingPunct="1">
              <a:defRPr/>
            </a:pPr>
            <a:r>
              <a:rPr lang="en-US" sz="2000" dirty="0" smtClean="0">
                <a:effectLst/>
              </a:rPr>
              <a:t>Parks and recreation facility sign out and return of keys</a:t>
            </a:r>
          </a:p>
          <a:p>
            <a:pPr eaLnBrk="1" hangingPunct="1">
              <a:defRPr/>
            </a:pPr>
            <a:r>
              <a:rPr lang="en-US" sz="2000" dirty="0" smtClean="0">
                <a:effectLst/>
              </a:rPr>
              <a:t>Utility payments and weekend turn-on service</a:t>
            </a:r>
          </a:p>
          <a:p>
            <a:pPr eaLnBrk="1" hangingPunct="1">
              <a:defRPr/>
            </a:pPr>
            <a:r>
              <a:rPr lang="en-US" sz="2000" dirty="0" smtClean="0">
                <a:effectLst/>
              </a:rPr>
              <a:t>Utility trouble reporting and weekend dispatching - 24/7</a:t>
            </a:r>
          </a:p>
          <a:p>
            <a:pPr eaLnBrk="1" hangingPunct="1">
              <a:defRPr/>
            </a:pPr>
            <a:r>
              <a:rPr lang="en-US" sz="2000" dirty="0" smtClean="0">
                <a:effectLst/>
              </a:rPr>
              <a:t>Data capturing and retrieval through CAD including:</a:t>
            </a:r>
          </a:p>
          <a:p>
            <a:pPr lvl="1" eaLnBrk="1" hangingPunct="1">
              <a:defRPr/>
            </a:pPr>
            <a:r>
              <a:rPr lang="en-US" sz="2000" dirty="0" smtClean="0">
                <a:effectLst/>
              </a:rPr>
              <a:t>Routine complaint information</a:t>
            </a:r>
          </a:p>
          <a:p>
            <a:pPr lvl="1" eaLnBrk="1" hangingPunct="1">
              <a:defRPr/>
            </a:pPr>
            <a:r>
              <a:rPr lang="en-US" sz="2000" dirty="0" smtClean="0">
                <a:effectLst/>
              </a:rPr>
              <a:t>Patrol activity</a:t>
            </a:r>
          </a:p>
          <a:p>
            <a:pPr lvl="1" eaLnBrk="1" hangingPunct="1">
              <a:defRPr/>
            </a:pPr>
            <a:r>
              <a:rPr lang="en-US" sz="2000" dirty="0" smtClean="0">
                <a:effectLst/>
              </a:rPr>
              <a:t>Call and Crime patterns</a:t>
            </a:r>
          </a:p>
          <a:p>
            <a:pPr lvl="1" eaLnBrk="1" hangingPunct="1">
              <a:defRPr/>
            </a:pPr>
            <a:r>
              <a:rPr lang="en-US" sz="2000" dirty="0" smtClean="0">
                <a:effectLst/>
              </a:rPr>
              <a:t>Response time analysis</a:t>
            </a:r>
          </a:p>
          <a:p>
            <a:pPr lvl="1" eaLnBrk="1" hangingPunct="1">
              <a:defRPr/>
            </a:pPr>
            <a:r>
              <a:rPr lang="en-US" sz="2000" dirty="0" smtClean="0">
                <a:effectLst/>
              </a:rPr>
              <a:t>Immediate Complaint Call retrieval and copying</a:t>
            </a:r>
          </a:p>
          <a:p>
            <a:pPr lvl="1" eaLnBrk="1" hangingPunct="1">
              <a:defRPr/>
            </a:pPr>
            <a:r>
              <a:rPr lang="en-US" sz="2000" dirty="0" smtClean="0">
                <a:effectLst/>
              </a:rPr>
              <a:t>Traffic stop profiling data</a:t>
            </a:r>
          </a:p>
          <a:p>
            <a:pPr marL="0" indent="0" eaLnBrk="1" hangingPunct="1">
              <a:buFont typeface="Wingdings" pitchFamily="2" charset="2"/>
              <a:buNone/>
              <a:defRP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amond(in)">
                                      <p:cBhvr>
                                        <p:cTn id="35" dur="500"/>
                                        <p:tgtEl>
                                          <p:spTgt spid="3">
                                            <p:txEl>
                                              <p:pRg st="6" end="6"/>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amond(in)">
                                      <p:cBhvr>
                                        <p:cTn id="38" dur="500"/>
                                        <p:tgtEl>
                                          <p:spTgt spid="3">
                                            <p:txEl>
                                              <p:pRg st="7" end="7"/>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diamond(in)">
                                      <p:cBhvr>
                                        <p:cTn id="41" dur="500"/>
                                        <p:tgtEl>
                                          <p:spTgt spid="3">
                                            <p:txEl>
                                              <p:pRg st="8" end="8"/>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diamond(in)">
                                      <p:cBhvr>
                                        <p:cTn id="44" dur="500"/>
                                        <p:tgtEl>
                                          <p:spTgt spid="3">
                                            <p:txEl>
                                              <p:pRg st="9" end="9"/>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amond(in)">
                                      <p:cBhvr>
                                        <p:cTn id="47" dur="500"/>
                                        <p:tgtEl>
                                          <p:spTgt spid="3">
                                            <p:txEl>
                                              <p:pRg st="10" end="10"/>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diamond(in)">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0"/>
          </a:xfrm>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4 - Services</a:t>
            </a:r>
            <a:r>
              <a:rPr lang="en-US" sz="1400" dirty="0" smtClean="0">
                <a:solidFill>
                  <a:srgbClr val="FFC000"/>
                </a:solidFill>
              </a:rPr>
              <a:t/>
            </a:r>
            <a:br>
              <a:rPr lang="en-US" sz="1400"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r>
              <a:rPr lang="en-US" dirty="0" smtClean="0">
                <a:solidFill>
                  <a:srgbClr val="FFC000"/>
                </a:solidFill>
              </a:rPr>
              <a:t/>
            </a:r>
            <a:br>
              <a:rPr lang="en-US" dirty="0" smtClean="0">
                <a:solidFill>
                  <a:srgbClr val="FFC000"/>
                </a:solidFill>
              </a:rPr>
            </a:br>
            <a:endParaRPr lang="en-US" dirty="0" smtClean="0"/>
          </a:p>
        </p:txBody>
      </p:sp>
      <p:pic>
        <p:nvPicPr>
          <p:cNvPr id="48130" name="Content Placeholder 3"/>
          <p:cNvPicPr>
            <a:picLocks noGrp="1"/>
          </p:cNvPicPr>
          <p:nvPr>
            <p:ph idx="1"/>
          </p:nvPr>
        </p:nvPicPr>
        <p:blipFill>
          <a:blip r:embed="rId2"/>
          <a:srcRect l="7291" t="17188" r="7120" b="16748"/>
          <a:stretch>
            <a:fillRect/>
          </a:stretch>
        </p:blipFill>
        <p:spPr>
          <a:xfrm>
            <a:off x="838200" y="2590800"/>
            <a:ext cx="3962400" cy="3898900"/>
          </a:xfrm>
        </p:spPr>
      </p:pic>
      <p:sp>
        <p:nvSpPr>
          <p:cNvPr id="5" name="TextBox 4"/>
          <p:cNvSpPr txBox="1"/>
          <p:nvPr/>
        </p:nvSpPr>
        <p:spPr>
          <a:xfrm>
            <a:off x="2647950" y="1887538"/>
            <a:ext cx="3810000" cy="522287"/>
          </a:xfrm>
          <a:prstGeom prst="rect">
            <a:avLst/>
          </a:prstGeom>
          <a:noFill/>
        </p:spPr>
        <p:txBody>
          <a:bodyPr>
            <a:spAutoFit/>
          </a:bodyPr>
          <a:lstStyle/>
          <a:p>
            <a:pPr algn="ctr" eaLnBrk="0" hangingPunct="0">
              <a:defRPr/>
            </a:pPr>
            <a:r>
              <a:rPr lang="en-US" sz="2800" dirty="0">
                <a:effectLst>
                  <a:outerShdw blurRad="38100" dist="38100" dir="2700000" algn="tl">
                    <a:srgbClr val="000000">
                      <a:alpha val="43137"/>
                    </a:srgbClr>
                  </a:outerShdw>
                </a:effectLst>
                <a:latin typeface="Arial" pitchFamily="34" charset="0"/>
                <a:cs typeface="Arial" pitchFamily="34" charset="0"/>
              </a:rPr>
              <a:t>Safety Refuge</a:t>
            </a:r>
          </a:p>
        </p:txBody>
      </p:sp>
      <p:sp>
        <p:nvSpPr>
          <p:cNvPr id="7" name="TextBox 6"/>
          <p:cNvSpPr txBox="1"/>
          <p:nvPr/>
        </p:nvSpPr>
        <p:spPr>
          <a:xfrm>
            <a:off x="5029200" y="2819400"/>
            <a:ext cx="3505200" cy="1016000"/>
          </a:xfrm>
          <a:prstGeom prst="rect">
            <a:avLst/>
          </a:prstGeom>
          <a:noFill/>
        </p:spPr>
        <p:txBody>
          <a:bodyPr>
            <a:spAutoFit/>
          </a:bodyPr>
          <a:lstStyle/>
          <a:p>
            <a:pPr marL="342900" indent="-342900" eaLnBrk="0" hangingPunct="0">
              <a:buFont typeface="Arial" pitchFamily="34" charset="0"/>
              <a:buChar char="•"/>
              <a:defRPr/>
            </a:pPr>
            <a:r>
              <a:rPr lang="en-US" sz="2000" dirty="0">
                <a:latin typeface="+mn-lt"/>
              </a:rPr>
              <a:t>Domestic Violence</a:t>
            </a:r>
          </a:p>
          <a:p>
            <a:pPr eaLnBrk="0" hangingPunct="0">
              <a:defRPr/>
            </a:pPr>
            <a:endParaRPr lang="en-US" sz="2000" dirty="0">
              <a:latin typeface="+mn-lt"/>
            </a:endParaRPr>
          </a:p>
          <a:p>
            <a:pPr marL="342900" indent="-342900" eaLnBrk="0" hangingPunct="0">
              <a:buFont typeface="Arial" pitchFamily="34" charset="0"/>
              <a:buChar char="•"/>
              <a:defRPr/>
            </a:pPr>
            <a:r>
              <a:rPr lang="en-US" sz="2000" dirty="0">
                <a:latin typeface="+mn-lt"/>
              </a:rPr>
              <a:t>“Safeplace” Infant drop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eaLnBrk="1" hangingPunct="1">
              <a:defRPr/>
            </a:pPr>
            <a:r>
              <a:rPr lang="en-US" sz="3600" dirty="0" smtClean="0">
                <a:solidFill>
                  <a:schemeClr val="hlink"/>
                </a:solidFill>
              </a:rPr>
              <a:t/>
            </a:r>
            <a:br>
              <a:rPr lang="en-US" sz="3600" dirty="0" smtClean="0">
                <a:solidFill>
                  <a:schemeClr val="hlink"/>
                </a:solidFill>
              </a:rPr>
            </a:br>
            <a:r>
              <a:rPr lang="en-US" sz="3600" dirty="0" smtClean="0">
                <a:solidFill>
                  <a:schemeClr val="hlink"/>
                </a:solidFill>
              </a:rPr>
              <a:t>Police Communications</a:t>
            </a:r>
            <a:r>
              <a:rPr lang="en-US" sz="3600" dirty="0" smtClean="0"/>
              <a:t/>
            </a:r>
            <a:br>
              <a:rPr lang="en-US" sz="3600" dirty="0" smtClean="0"/>
            </a:br>
            <a:r>
              <a:rPr lang="en-US" sz="3600" dirty="0" smtClean="0"/>
              <a:t>Staff Report</a:t>
            </a:r>
            <a:br>
              <a:rPr lang="en-US" sz="3600" dirty="0" smtClean="0"/>
            </a:br>
            <a:r>
              <a:rPr lang="en-US" sz="3600" i="1" u="sng" dirty="0" smtClean="0"/>
              <a:t>Key Points</a:t>
            </a:r>
            <a:r>
              <a:rPr lang="en-US" dirty="0" smtClean="0"/>
              <a:t/>
            </a:r>
            <a:br>
              <a:rPr lang="en-US" dirty="0" smtClean="0"/>
            </a:br>
            <a:endParaRPr lang="en-US" dirty="0" smtClean="0"/>
          </a:p>
        </p:txBody>
      </p:sp>
      <p:sp>
        <p:nvSpPr>
          <p:cNvPr id="3" name="Content Placeholder 2"/>
          <p:cNvSpPr>
            <a:spLocks noGrp="1"/>
          </p:cNvSpPr>
          <p:nvPr>
            <p:ph idx="1"/>
          </p:nvPr>
        </p:nvSpPr>
        <p:spPr>
          <a:xfrm>
            <a:off x="301625" y="1752600"/>
            <a:ext cx="8458200" cy="4953000"/>
          </a:xfrm>
        </p:spPr>
        <p:txBody>
          <a:bodyPr/>
          <a:lstStyle/>
          <a:p>
            <a:pPr marL="0" indent="0" eaLnBrk="1" hangingPunct="1">
              <a:buFont typeface="Wingdings" pitchFamily="2" charset="2"/>
              <a:buNone/>
              <a:defRPr/>
            </a:pPr>
            <a:r>
              <a:rPr lang="en-US" sz="2000" dirty="0" smtClean="0">
                <a:effectLst/>
              </a:rPr>
              <a:t>#1 </a:t>
            </a:r>
            <a:r>
              <a:rPr lang="en-US" sz="2000" cap="all" dirty="0" smtClean="0">
                <a:effectLst/>
              </a:rPr>
              <a:t>Public Safety communications is a complex endeavor</a:t>
            </a:r>
            <a:r>
              <a:rPr lang="en-US" sz="2000" dirty="0" smtClean="0">
                <a:effectLst/>
              </a:rPr>
              <a:t>:</a:t>
            </a:r>
          </a:p>
          <a:p>
            <a:pPr eaLnBrk="1" hangingPunct="1">
              <a:defRPr/>
            </a:pPr>
            <a:r>
              <a:rPr lang="en-US" sz="2000" dirty="0" smtClean="0">
                <a:effectLst/>
              </a:rPr>
              <a:t>It has far reaching implications for the agencies involved as well as for the daily lives of the citizens within its jurisdiction</a:t>
            </a:r>
            <a:r>
              <a:rPr lang="en-US" sz="2000" dirty="0">
                <a:effectLst/>
              </a:rPr>
              <a:t>,</a:t>
            </a:r>
            <a:endParaRPr lang="en-US" sz="2000" dirty="0" smtClean="0">
              <a:effectLst/>
            </a:endParaRPr>
          </a:p>
          <a:p>
            <a:pPr eaLnBrk="1" hangingPunct="1">
              <a:defRPr/>
            </a:pPr>
            <a:r>
              <a:rPr lang="en-US" sz="2000" dirty="0" smtClean="0">
                <a:effectLst/>
              </a:rPr>
              <a:t>A police department communications unit is often considered the nerve center of the agency. It provides the citizens with an immediate and direct link to their first responders as well as a 24/7 access point for general government</a:t>
            </a:r>
            <a:r>
              <a:rPr lang="en-US" sz="2000" dirty="0">
                <a:effectLst/>
              </a:rPr>
              <a:t>,</a:t>
            </a:r>
            <a:endParaRPr lang="en-US" sz="2000" dirty="0" smtClean="0">
              <a:effectLst/>
            </a:endParaRPr>
          </a:p>
          <a:p>
            <a:pPr eaLnBrk="1" hangingPunct="1">
              <a:defRPr/>
            </a:pPr>
            <a:r>
              <a:rPr lang="en-US" sz="2000" dirty="0" smtClean="0">
                <a:effectLst/>
              </a:rPr>
              <a:t>It is no longer a simple matter of answering the phone and radioing directions to a police officer, and</a:t>
            </a:r>
          </a:p>
          <a:p>
            <a:pPr eaLnBrk="1" hangingPunct="1">
              <a:defRPr/>
            </a:pPr>
            <a:r>
              <a:rPr lang="en-US" sz="2000" dirty="0" smtClean="0">
                <a:effectLst/>
              </a:rPr>
              <a:t>Police department communication units not only provide its internal customers (police department employees) with a wide array of services but it also provides its external customers (residents and visitors) a broad range of services. Some services are immediately recognizable but many are not as readily apparent. This report will review as many as possible.</a:t>
            </a:r>
          </a:p>
          <a:p>
            <a:pPr eaLnBrk="1" hangingPunct="1">
              <a:defRP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4 - Services</a:t>
            </a:r>
            <a:r>
              <a:rPr lang="en-US" sz="2400" dirty="0" smtClean="0">
                <a:solidFill>
                  <a:srgbClr val="FFC000"/>
                </a:solidFill>
              </a:rPr>
              <a:t/>
            </a:r>
            <a:br>
              <a:rPr lang="en-US" sz="2400"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endParaRPr lang="en-US" sz="2400" dirty="0" smtClean="0"/>
          </a:p>
        </p:txBody>
      </p:sp>
      <p:sp>
        <p:nvSpPr>
          <p:cNvPr id="3" name="Content Placeholder 2"/>
          <p:cNvSpPr>
            <a:spLocks noGrp="1"/>
          </p:cNvSpPr>
          <p:nvPr>
            <p:ph idx="1"/>
          </p:nvPr>
        </p:nvSpPr>
        <p:spPr>
          <a:xfrm>
            <a:off x="457200" y="2057400"/>
            <a:ext cx="8229600" cy="4648200"/>
          </a:xfrm>
        </p:spPr>
        <p:txBody>
          <a:bodyPr/>
          <a:lstStyle/>
          <a:p>
            <a:pPr marL="0" indent="0" eaLnBrk="1" hangingPunct="1">
              <a:buFont typeface="Wingdings" pitchFamily="2" charset="2"/>
              <a:buNone/>
              <a:defRPr/>
            </a:pPr>
            <a:endParaRPr lang="en-US" sz="1600" dirty="0" smtClean="0">
              <a:effectLst>
                <a:outerShdw blurRad="38100" dist="38100" dir="2700000" algn="tl">
                  <a:srgbClr val="000000">
                    <a:alpha val="43137"/>
                  </a:srgbClr>
                </a:outerShdw>
              </a:effectLst>
            </a:endParaRPr>
          </a:p>
          <a:p>
            <a:pPr marL="0" indent="0" eaLnBrk="1" hangingPunct="1">
              <a:buFont typeface="Wingdings" pitchFamily="2" charset="2"/>
              <a:buNone/>
              <a:defRPr/>
            </a:pPr>
            <a:r>
              <a:rPr lang="en-US" sz="2400" dirty="0" smtClean="0">
                <a:effectLst>
                  <a:outerShdw blurRad="38100" dist="38100" dir="2700000" algn="tl">
                    <a:srgbClr val="000000">
                      <a:alpha val="43137"/>
                    </a:srgbClr>
                  </a:outerShdw>
                </a:effectLst>
              </a:rPr>
              <a:t>Help desk and city switchboard</a:t>
            </a:r>
          </a:p>
          <a:p>
            <a:pPr lvl="1" eaLnBrk="1" hangingPunct="1">
              <a:defRPr/>
            </a:pPr>
            <a:endParaRPr lang="en-US" sz="1400" dirty="0" smtClean="0">
              <a:effectLst/>
            </a:endParaRPr>
          </a:p>
          <a:p>
            <a:pPr lvl="1" eaLnBrk="1" hangingPunct="1">
              <a:defRPr/>
            </a:pPr>
            <a:r>
              <a:rPr lang="en-US" sz="2000" dirty="0" smtClean="0">
                <a:effectLst/>
              </a:rPr>
              <a:t>Only “live” person in city available 24/7</a:t>
            </a:r>
          </a:p>
          <a:p>
            <a:pPr lvl="1" eaLnBrk="1" hangingPunct="1">
              <a:defRPr/>
            </a:pPr>
            <a:r>
              <a:rPr lang="en-US" sz="2000" dirty="0" smtClean="0">
                <a:effectLst/>
              </a:rPr>
              <a:t>Access to Police and Fire Departmental personnel</a:t>
            </a:r>
          </a:p>
          <a:p>
            <a:pPr lvl="1" eaLnBrk="1" hangingPunct="1">
              <a:defRPr/>
            </a:pPr>
            <a:r>
              <a:rPr lang="en-US" sz="2000" dirty="0" smtClean="0">
                <a:effectLst/>
              </a:rPr>
              <a:t>Routine community inquiries and questions</a:t>
            </a:r>
          </a:p>
          <a:p>
            <a:pPr lvl="1" eaLnBrk="1" hangingPunct="1">
              <a:defRPr/>
            </a:pPr>
            <a:r>
              <a:rPr lang="en-US" sz="2000" dirty="0" smtClean="0">
                <a:effectLst/>
              </a:rPr>
              <a:t>Special event questions</a:t>
            </a:r>
          </a:p>
          <a:p>
            <a:pPr lvl="1" eaLnBrk="1" hangingPunct="1">
              <a:defRPr/>
            </a:pPr>
            <a:r>
              <a:rPr lang="en-US" sz="2000" dirty="0" smtClean="0">
                <a:effectLst/>
              </a:rPr>
              <a:t>Visitor information</a:t>
            </a:r>
          </a:p>
          <a:p>
            <a:pPr lvl="1" eaLnBrk="1" hangingPunct="1">
              <a:defRPr/>
            </a:pPr>
            <a:r>
              <a:rPr lang="en-US" sz="2000" dirty="0" smtClean="0">
                <a:effectLst/>
              </a:rPr>
              <a:t>Directions </a:t>
            </a:r>
          </a:p>
          <a:p>
            <a:pPr lvl="1" eaLnBrk="1" hangingPunct="1">
              <a:defRPr/>
            </a:pPr>
            <a:r>
              <a:rPr lang="en-US" sz="2000" dirty="0" smtClean="0">
                <a:effectLst/>
              </a:rPr>
              <a:t>Storm information</a:t>
            </a:r>
          </a:p>
          <a:p>
            <a:pPr lvl="1" eaLnBrk="1" hangingPunct="1">
              <a:defRPr/>
            </a:pPr>
            <a:r>
              <a:rPr lang="en-US" sz="2000" dirty="0" smtClean="0">
                <a:effectLst/>
              </a:rPr>
              <a:t>Traffic and street closures</a:t>
            </a:r>
          </a:p>
          <a:p>
            <a:pPr lvl="1" eaLnBrk="1" hangingPunct="1">
              <a:defRPr/>
            </a:pPr>
            <a:r>
              <a:rPr lang="en-US" sz="2000" dirty="0" smtClean="0">
                <a:effectLst/>
              </a:rPr>
              <a:t>Senior citizen outreach</a:t>
            </a:r>
          </a:p>
          <a:p>
            <a:pPr eaLnBrk="1" hangingPunct="1">
              <a:defRP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0"/>
          </a:xfrm>
        </p:spPr>
        <p:txBody>
          <a:bodyPr/>
          <a:lstStyle/>
          <a:p>
            <a:pPr eaLnBrk="1" hangingPunct="1">
              <a:defRPr/>
            </a:pPr>
            <a:r>
              <a:rPr lang="en-US" dirty="0" smtClean="0">
                <a:solidFill>
                  <a:srgbClr val="FFC000"/>
                </a:solidFill>
              </a:rPr>
              <a:t/>
            </a:r>
            <a:br>
              <a:rPr lang="en-US" dirty="0" smtClean="0">
                <a:solidFill>
                  <a:srgbClr val="FFC000"/>
                </a:solidFill>
              </a:rPr>
            </a:br>
            <a:r>
              <a:rPr lang="en-US" dirty="0" smtClean="0">
                <a:solidFill>
                  <a:srgbClr val="FFC000"/>
                </a:solidFill>
              </a:rPr>
              <a:t>Mount Dora Police </a:t>
            </a:r>
            <a:r>
              <a:rPr lang="en-US" sz="4000" dirty="0" smtClean="0">
                <a:solidFill>
                  <a:srgbClr val="FFC000"/>
                </a:solidFill>
              </a:rPr>
              <a:t>Communications Part 4 - Services</a:t>
            </a:r>
            <a:r>
              <a:rPr lang="en-US" dirty="0" smtClean="0">
                <a:solidFill>
                  <a:srgbClr val="FFC000"/>
                </a:solidFill>
              </a:rPr>
              <a:t/>
            </a:r>
            <a:br>
              <a:rPr lang="en-US"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r>
              <a:rPr lang="en-US" dirty="0" smtClean="0">
                <a:solidFill>
                  <a:srgbClr val="FFC000"/>
                </a:solidFill>
              </a:rPr>
              <a:t/>
            </a:r>
            <a:br>
              <a:rPr lang="en-US" dirty="0" smtClean="0">
                <a:solidFill>
                  <a:srgbClr val="FFC000"/>
                </a:solidFill>
              </a:rPr>
            </a:br>
            <a:endParaRPr lang="en-US" dirty="0" smtClean="0"/>
          </a:p>
        </p:txBody>
      </p:sp>
      <p:sp>
        <p:nvSpPr>
          <p:cNvPr id="50178" name="Content Placeholder 2"/>
          <p:cNvSpPr>
            <a:spLocks noGrp="1"/>
          </p:cNvSpPr>
          <p:nvPr>
            <p:ph sz="half" idx="1"/>
          </p:nvPr>
        </p:nvSpPr>
        <p:spPr>
          <a:xfrm>
            <a:off x="0" y="2286000"/>
            <a:ext cx="4495800" cy="4419600"/>
          </a:xfrm>
        </p:spPr>
        <p:txBody>
          <a:bodyPr/>
          <a:lstStyle/>
          <a:p>
            <a:pPr lvl="1" eaLnBrk="1" hangingPunct="1"/>
            <a:endParaRPr lang="en-US" sz="2000" dirty="0" smtClean="0">
              <a:effectLst/>
            </a:endParaRPr>
          </a:p>
          <a:p>
            <a:pPr lvl="1" eaLnBrk="1" hangingPunct="1"/>
            <a:r>
              <a:rPr lang="en-US" sz="2000" dirty="0" smtClean="0">
                <a:effectLst/>
              </a:rPr>
              <a:t>Ruthie Watson Park video monitoring</a:t>
            </a:r>
          </a:p>
          <a:p>
            <a:pPr lvl="1" eaLnBrk="1" hangingPunct="1"/>
            <a:r>
              <a:rPr lang="en-US" sz="2000" dirty="0" smtClean="0">
                <a:effectLst/>
              </a:rPr>
              <a:t>City building alarm monitoring</a:t>
            </a:r>
          </a:p>
          <a:p>
            <a:pPr lvl="2" eaLnBrk="1" hangingPunct="1"/>
            <a:r>
              <a:rPr lang="en-US" dirty="0" smtClean="0">
                <a:effectLst/>
              </a:rPr>
              <a:t>Library</a:t>
            </a:r>
          </a:p>
          <a:p>
            <a:pPr lvl="2" eaLnBrk="1" hangingPunct="1"/>
            <a:r>
              <a:rPr lang="en-US" dirty="0" smtClean="0">
                <a:effectLst/>
              </a:rPr>
              <a:t>City Hall</a:t>
            </a:r>
          </a:p>
          <a:p>
            <a:pPr lvl="2" eaLnBrk="1" hangingPunct="1"/>
            <a:r>
              <a:rPr lang="en-US" dirty="0" smtClean="0">
                <a:effectLst/>
              </a:rPr>
              <a:t>City annex</a:t>
            </a:r>
          </a:p>
          <a:p>
            <a:pPr lvl="2" eaLnBrk="1" hangingPunct="1"/>
            <a:r>
              <a:rPr lang="en-US" dirty="0" smtClean="0">
                <a:effectLst/>
              </a:rPr>
              <a:t>Community Building</a:t>
            </a:r>
          </a:p>
          <a:p>
            <a:pPr lvl="2" eaLnBrk="1" hangingPunct="1"/>
            <a:r>
              <a:rPr lang="en-US" dirty="0" smtClean="0">
                <a:effectLst/>
              </a:rPr>
              <a:t>Property/Evidence building</a:t>
            </a:r>
          </a:p>
          <a:p>
            <a:pPr lvl="2" eaLnBrk="1" hangingPunct="1"/>
            <a:r>
              <a:rPr lang="en-US" dirty="0" smtClean="0">
                <a:effectLst/>
              </a:rPr>
              <a:t>MLK Center</a:t>
            </a:r>
          </a:p>
          <a:p>
            <a:pPr lvl="2" eaLnBrk="1" hangingPunct="1"/>
            <a:r>
              <a:rPr lang="en-US" dirty="0" smtClean="0">
                <a:effectLst/>
              </a:rPr>
              <a:t>CareHere</a:t>
            </a:r>
          </a:p>
          <a:p>
            <a:pPr lvl="2" eaLnBrk="1" hangingPunct="1"/>
            <a:r>
              <a:rPr lang="en-US" dirty="0" smtClean="0">
                <a:effectLst/>
              </a:rPr>
              <a:t>Donnelly Park Building</a:t>
            </a:r>
          </a:p>
        </p:txBody>
      </p:sp>
      <p:pic>
        <p:nvPicPr>
          <p:cNvPr id="5" name="Content Placeholder 4" descr="C:\Pictures\Ruthie Watson Park\DSCN2209.JPG"/>
          <p:cNvPicPr>
            <a:picLocks noGrp="1"/>
          </p:cNvPicPr>
          <p:nvPr>
            <p:ph sz="half" idx="2"/>
          </p:nvPr>
        </p:nvPicPr>
        <p:blipFill>
          <a:blip r:embed="rId2"/>
          <a:srcRect/>
          <a:stretch>
            <a:fillRect/>
          </a:stretch>
        </p:blipFill>
        <p:spPr>
          <a:xfrm>
            <a:off x="4800600" y="2895600"/>
            <a:ext cx="3657600" cy="2724150"/>
          </a:xfrm>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 calcmode="lin" valueType="num">
                                      <p:cBhvr additive="base">
                                        <p:cTn id="7" dur="500" fill="hold"/>
                                        <p:tgtEl>
                                          <p:spTgt spid="50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1" end="1"/>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0178">
                                            <p:txEl>
                                              <p:pRg st="2" end="2"/>
                                            </p:txEl>
                                          </p:spTgt>
                                        </p:tgtEl>
                                        <p:attrNameLst>
                                          <p:attrName>style.visibility</p:attrName>
                                        </p:attrNameLst>
                                      </p:cBhvr>
                                      <p:to>
                                        <p:strVal val="visible"/>
                                      </p:to>
                                    </p:set>
                                    <p:anim calcmode="lin" valueType="num">
                                      <p:cBhvr additive="base">
                                        <p:cTn id="16" dur="500" fill="hold"/>
                                        <p:tgtEl>
                                          <p:spTgt spid="5017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0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nodeType="clickEffect">
                                  <p:stCondLst>
                                    <p:cond delay="0"/>
                                  </p:stCondLst>
                                  <p:childTnLst>
                                    <p:set>
                                      <p:cBhvr>
                                        <p:cTn id="21" dur="1" fill="hold">
                                          <p:stCondLst>
                                            <p:cond delay="0"/>
                                          </p:stCondLst>
                                        </p:cTn>
                                        <p:tgtEl>
                                          <p:spTgt spid="50178">
                                            <p:txEl>
                                              <p:pRg st="3" end="3"/>
                                            </p:txEl>
                                          </p:spTgt>
                                        </p:tgtEl>
                                        <p:attrNameLst>
                                          <p:attrName>style.visibility</p:attrName>
                                        </p:attrNameLst>
                                      </p:cBhvr>
                                      <p:to>
                                        <p:strVal val="visible"/>
                                      </p:to>
                                    </p:set>
                                    <p:anim calcmode="lin" valueType="num">
                                      <p:cBhvr additive="base">
                                        <p:cTn id="22" dur="500" fill="hold"/>
                                        <p:tgtEl>
                                          <p:spTgt spid="5017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0178">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50178">
                                            <p:txEl>
                                              <p:pRg st="4" end="4"/>
                                            </p:txEl>
                                          </p:spTgt>
                                        </p:tgtEl>
                                        <p:attrNameLst>
                                          <p:attrName>style.visibility</p:attrName>
                                        </p:attrNameLst>
                                      </p:cBhvr>
                                      <p:to>
                                        <p:strVal val="visible"/>
                                      </p:to>
                                    </p:set>
                                    <p:anim calcmode="lin" valueType="num">
                                      <p:cBhvr additive="base">
                                        <p:cTn id="26" dur="500" fill="hold"/>
                                        <p:tgtEl>
                                          <p:spTgt spid="50178">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0178">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50178">
                                            <p:txEl>
                                              <p:pRg st="5" end="5"/>
                                            </p:txEl>
                                          </p:spTgt>
                                        </p:tgtEl>
                                        <p:attrNameLst>
                                          <p:attrName>style.visibility</p:attrName>
                                        </p:attrNameLst>
                                      </p:cBhvr>
                                      <p:to>
                                        <p:strVal val="visible"/>
                                      </p:to>
                                    </p:set>
                                    <p:anim calcmode="lin" valueType="num">
                                      <p:cBhvr additive="base">
                                        <p:cTn id="30" dur="500" fill="hold"/>
                                        <p:tgtEl>
                                          <p:spTgt spid="50178">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0178">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50178">
                                            <p:txEl>
                                              <p:pRg st="6" end="6"/>
                                            </p:txEl>
                                          </p:spTgt>
                                        </p:tgtEl>
                                        <p:attrNameLst>
                                          <p:attrName>style.visibility</p:attrName>
                                        </p:attrNameLst>
                                      </p:cBhvr>
                                      <p:to>
                                        <p:strVal val="visible"/>
                                      </p:to>
                                    </p:set>
                                    <p:anim calcmode="lin" valueType="num">
                                      <p:cBhvr additive="base">
                                        <p:cTn id="34" dur="500" fill="hold"/>
                                        <p:tgtEl>
                                          <p:spTgt spid="50178">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0178">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50178">
                                            <p:txEl>
                                              <p:pRg st="7" end="7"/>
                                            </p:txEl>
                                          </p:spTgt>
                                        </p:tgtEl>
                                        <p:attrNameLst>
                                          <p:attrName>style.visibility</p:attrName>
                                        </p:attrNameLst>
                                      </p:cBhvr>
                                      <p:to>
                                        <p:strVal val="visible"/>
                                      </p:to>
                                    </p:set>
                                    <p:anim calcmode="lin" valueType="num">
                                      <p:cBhvr additive="base">
                                        <p:cTn id="38" dur="500" fill="hold"/>
                                        <p:tgtEl>
                                          <p:spTgt spid="50178">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0178">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0"/>
                                  </p:stCondLst>
                                  <p:childTnLst>
                                    <p:set>
                                      <p:cBhvr>
                                        <p:cTn id="41" dur="1" fill="hold">
                                          <p:stCondLst>
                                            <p:cond delay="0"/>
                                          </p:stCondLst>
                                        </p:cTn>
                                        <p:tgtEl>
                                          <p:spTgt spid="50178">
                                            <p:txEl>
                                              <p:pRg st="8" end="8"/>
                                            </p:txEl>
                                          </p:spTgt>
                                        </p:tgtEl>
                                        <p:attrNameLst>
                                          <p:attrName>style.visibility</p:attrName>
                                        </p:attrNameLst>
                                      </p:cBhvr>
                                      <p:to>
                                        <p:strVal val="visible"/>
                                      </p:to>
                                    </p:set>
                                    <p:anim calcmode="lin" valueType="num">
                                      <p:cBhvr additive="base">
                                        <p:cTn id="42" dur="500" fill="hold"/>
                                        <p:tgtEl>
                                          <p:spTgt spid="50178">
                                            <p:txEl>
                                              <p:pRg st="8" end="8"/>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0178">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12" fill="hold" nodeType="withEffect">
                                  <p:stCondLst>
                                    <p:cond delay="0"/>
                                  </p:stCondLst>
                                  <p:childTnLst>
                                    <p:set>
                                      <p:cBhvr>
                                        <p:cTn id="45" dur="1" fill="hold">
                                          <p:stCondLst>
                                            <p:cond delay="0"/>
                                          </p:stCondLst>
                                        </p:cTn>
                                        <p:tgtEl>
                                          <p:spTgt spid="50178">
                                            <p:txEl>
                                              <p:pRg st="9" end="9"/>
                                            </p:txEl>
                                          </p:spTgt>
                                        </p:tgtEl>
                                        <p:attrNameLst>
                                          <p:attrName>style.visibility</p:attrName>
                                        </p:attrNameLst>
                                      </p:cBhvr>
                                      <p:to>
                                        <p:strVal val="visible"/>
                                      </p:to>
                                    </p:set>
                                    <p:anim calcmode="lin" valueType="num">
                                      <p:cBhvr additive="base">
                                        <p:cTn id="46" dur="500" fill="hold"/>
                                        <p:tgtEl>
                                          <p:spTgt spid="50178">
                                            <p:txEl>
                                              <p:pRg st="9" end="9"/>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50178">
                                            <p:txEl>
                                              <p:pRg st="9" end="9"/>
                                            </p:txEl>
                                          </p:spTgt>
                                        </p:tgtEl>
                                        <p:attrNameLst>
                                          <p:attrName>ppt_y</p:attrName>
                                        </p:attrNameLst>
                                      </p:cBhvr>
                                      <p:tavLst>
                                        <p:tav tm="0">
                                          <p:val>
                                            <p:strVal val="1+#ppt_h/2"/>
                                          </p:val>
                                        </p:tav>
                                        <p:tav tm="100000">
                                          <p:val>
                                            <p:strVal val="#ppt_y"/>
                                          </p:val>
                                        </p:tav>
                                      </p:tavLst>
                                    </p:anim>
                                  </p:childTnLst>
                                </p:cTn>
                              </p:par>
                              <p:par>
                                <p:cTn id="48" presetID="2" presetClass="entr" presetSubtype="12" fill="hold" nodeType="withEffect">
                                  <p:stCondLst>
                                    <p:cond delay="0"/>
                                  </p:stCondLst>
                                  <p:childTnLst>
                                    <p:set>
                                      <p:cBhvr>
                                        <p:cTn id="49" dur="1" fill="hold">
                                          <p:stCondLst>
                                            <p:cond delay="0"/>
                                          </p:stCondLst>
                                        </p:cTn>
                                        <p:tgtEl>
                                          <p:spTgt spid="50178">
                                            <p:txEl>
                                              <p:pRg st="10" end="10"/>
                                            </p:txEl>
                                          </p:spTgt>
                                        </p:tgtEl>
                                        <p:attrNameLst>
                                          <p:attrName>style.visibility</p:attrName>
                                        </p:attrNameLst>
                                      </p:cBhvr>
                                      <p:to>
                                        <p:strVal val="visible"/>
                                      </p:to>
                                    </p:set>
                                    <p:anim calcmode="lin" valueType="num">
                                      <p:cBhvr additive="base">
                                        <p:cTn id="50" dur="500" fill="hold"/>
                                        <p:tgtEl>
                                          <p:spTgt spid="50178">
                                            <p:txEl>
                                              <p:pRg st="10" end="1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017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057400"/>
          </a:xfrm>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4 - Services</a:t>
            </a:r>
            <a:r>
              <a:rPr lang="en-US" dirty="0" smtClean="0">
                <a:solidFill>
                  <a:srgbClr val="FFC000"/>
                </a:solidFill>
              </a:rPr>
              <a:t/>
            </a:r>
            <a:br>
              <a:rPr lang="en-US"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endParaRPr lang="en-US" sz="2400" dirty="0" smtClean="0"/>
          </a:p>
        </p:txBody>
      </p:sp>
      <p:sp>
        <p:nvSpPr>
          <p:cNvPr id="51202" name="Content Placeholder 3"/>
          <p:cNvSpPr>
            <a:spLocks noGrp="1"/>
          </p:cNvSpPr>
          <p:nvPr>
            <p:ph sz="half" idx="2"/>
          </p:nvPr>
        </p:nvSpPr>
        <p:spPr>
          <a:xfrm>
            <a:off x="4114800" y="2286000"/>
            <a:ext cx="4876800" cy="4343400"/>
          </a:xfrm>
        </p:spPr>
        <p:txBody>
          <a:bodyPr/>
          <a:lstStyle/>
          <a:p>
            <a:pPr lvl="2" eaLnBrk="1" hangingPunct="1"/>
            <a:endParaRPr lang="en-US" dirty="0" smtClean="0">
              <a:effectLst/>
            </a:endParaRPr>
          </a:p>
          <a:p>
            <a:pPr lvl="2" eaLnBrk="1" hangingPunct="1"/>
            <a:r>
              <a:rPr lang="en-US" dirty="0" smtClean="0">
                <a:effectLst/>
              </a:rPr>
              <a:t>Video monitoring of entire</a:t>
            </a:r>
            <a:r>
              <a:rPr lang="en-US" sz="2400" dirty="0" smtClean="0">
                <a:effectLst/>
              </a:rPr>
              <a:t> </a:t>
            </a:r>
            <a:r>
              <a:rPr lang="en-US" dirty="0" smtClean="0">
                <a:effectLst/>
              </a:rPr>
              <a:t>building and parking lots</a:t>
            </a:r>
            <a:endParaRPr lang="en-US" sz="1200" dirty="0" smtClean="0">
              <a:effectLst/>
            </a:endParaRPr>
          </a:p>
          <a:p>
            <a:pPr lvl="2" eaLnBrk="1" hangingPunct="1"/>
            <a:r>
              <a:rPr lang="en-US" dirty="0" smtClean="0">
                <a:effectLst/>
              </a:rPr>
              <a:t>Computer controlled building access system</a:t>
            </a:r>
          </a:p>
          <a:p>
            <a:pPr lvl="2" eaLnBrk="1" hangingPunct="1"/>
            <a:r>
              <a:rPr lang="en-US" dirty="0">
                <a:effectLst/>
              </a:rPr>
              <a:t>A</a:t>
            </a:r>
            <a:r>
              <a:rPr lang="en-US" dirty="0" smtClean="0">
                <a:effectLst/>
              </a:rPr>
              <a:t>ll outside doors</a:t>
            </a:r>
          </a:p>
          <a:p>
            <a:pPr lvl="2" eaLnBrk="1" hangingPunct="1"/>
            <a:r>
              <a:rPr lang="en-US" dirty="0">
                <a:effectLst/>
              </a:rPr>
              <a:t>C</a:t>
            </a:r>
            <a:r>
              <a:rPr lang="en-US" dirty="0" smtClean="0">
                <a:effectLst/>
              </a:rPr>
              <a:t>ritical inside doors</a:t>
            </a:r>
          </a:p>
          <a:p>
            <a:pPr lvl="2" eaLnBrk="1" hangingPunct="1"/>
            <a:r>
              <a:rPr lang="en-US" dirty="0" smtClean="0">
                <a:effectLst/>
              </a:rPr>
              <a:t>Control parking lot gates</a:t>
            </a:r>
          </a:p>
          <a:p>
            <a:pPr lvl="2" eaLnBrk="1" hangingPunct="1"/>
            <a:r>
              <a:rPr lang="en-US" dirty="0" smtClean="0">
                <a:effectLst/>
              </a:rPr>
              <a:t>Control and monitor prisoner </a:t>
            </a:r>
            <a:r>
              <a:rPr lang="en-US" dirty="0" err="1" smtClean="0">
                <a:effectLst/>
              </a:rPr>
              <a:t>Sallyport</a:t>
            </a:r>
            <a:r>
              <a:rPr lang="en-US" dirty="0" smtClean="0">
                <a:effectLst/>
              </a:rPr>
              <a:t> gates for MDPD and outside agencies</a:t>
            </a:r>
          </a:p>
        </p:txBody>
      </p:sp>
      <p:pic>
        <p:nvPicPr>
          <p:cNvPr id="5" name="Content Placeholder 4" descr="C:\Pictures\Communications, 3-23-12\DSCN2205.JPG"/>
          <p:cNvPicPr>
            <a:picLocks noGrp="1"/>
          </p:cNvPicPr>
          <p:nvPr>
            <p:ph sz="half" idx="1"/>
          </p:nvPr>
        </p:nvPicPr>
        <p:blipFill>
          <a:blip r:embed="rId2"/>
          <a:srcRect/>
          <a:stretch>
            <a:fillRect/>
          </a:stretch>
        </p:blipFill>
        <p:spPr>
          <a:xfrm>
            <a:off x="571500" y="2347913"/>
            <a:ext cx="4267200" cy="2990850"/>
          </a:xfrm>
          <a:effectLst>
            <a:outerShdw blurRad="190500" algn="tl" rotWithShape="0">
              <a:srgbClr val="000000">
                <a:alpha val="70000"/>
              </a:srgbClr>
            </a:outerShdw>
          </a:effectLst>
        </p:spPr>
      </p:pic>
      <p:sp>
        <p:nvSpPr>
          <p:cNvPr id="6" name="TextBox 5"/>
          <p:cNvSpPr txBox="1"/>
          <p:nvPr/>
        </p:nvSpPr>
        <p:spPr>
          <a:xfrm>
            <a:off x="0" y="5334000"/>
            <a:ext cx="5410200" cy="523875"/>
          </a:xfrm>
          <a:prstGeom prst="rect">
            <a:avLst/>
          </a:prstGeom>
          <a:noFill/>
        </p:spPr>
        <p:txBody>
          <a:bodyPr>
            <a:spAutoFit/>
          </a:bodyPr>
          <a:lstStyle/>
          <a:p>
            <a:pPr lvl="1" eaLnBrk="0" hangingPunct="0">
              <a:defRPr/>
            </a:pPr>
            <a:r>
              <a:rPr lang="en-US" sz="2800" dirty="0">
                <a:effectLst>
                  <a:outerShdw blurRad="38100" dist="38100" dir="2700000" algn="tl">
                    <a:srgbClr val="000000">
                      <a:alpha val="43137"/>
                    </a:srgbClr>
                  </a:outerShdw>
                </a:effectLst>
                <a:latin typeface="+mn-lt"/>
              </a:rPr>
              <a:t>Police Building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anim calcmode="lin" valueType="num">
                                      <p:cBhvr additive="base">
                                        <p:cTn id="7" dur="500" fill="hold"/>
                                        <p:tgtEl>
                                          <p:spTgt spid="5120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anim calcmode="lin" valueType="num">
                                      <p:cBhvr additive="base">
                                        <p:cTn id="13" dur="500" fill="hold"/>
                                        <p:tgtEl>
                                          <p:spTgt spid="5120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anim calcmode="lin" valueType="num">
                                      <p:cBhvr additive="base">
                                        <p:cTn id="19" dur="500" fill="hold"/>
                                        <p:tgtEl>
                                          <p:spTgt spid="5120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1202">
                                            <p:txEl>
                                              <p:pRg st="4" end="4"/>
                                            </p:txEl>
                                          </p:spTgt>
                                        </p:tgtEl>
                                        <p:attrNameLst>
                                          <p:attrName>style.visibility</p:attrName>
                                        </p:attrNameLst>
                                      </p:cBhvr>
                                      <p:to>
                                        <p:strVal val="visible"/>
                                      </p:to>
                                    </p:set>
                                    <p:anim calcmode="lin" valueType="num">
                                      <p:cBhvr additive="base">
                                        <p:cTn id="25" dur="500" fill="hold"/>
                                        <p:tgtEl>
                                          <p:spTgt spid="5120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1202">
                                            <p:txEl>
                                              <p:pRg st="5" end="5"/>
                                            </p:txEl>
                                          </p:spTgt>
                                        </p:tgtEl>
                                        <p:attrNameLst>
                                          <p:attrName>style.visibility</p:attrName>
                                        </p:attrNameLst>
                                      </p:cBhvr>
                                      <p:to>
                                        <p:strVal val="visible"/>
                                      </p:to>
                                    </p:set>
                                    <p:anim calcmode="lin" valueType="num">
                                      <p:cBhvr additive="base">
                                        <p:cTn id="31" dur="500" fill="hold"/>
                                        <p:tgtEl>
                                          <p:spTgt spid="5120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0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1202">
                                            <p:txEl>
                                              <p:pRg st="6" end="6"/>
                                            </p:txEl>
                                          </p:spTgt>
                                        </p:tgtEl>
                                        <p:attrNameLst>
                                          <p:attrName>style.visibility</p:attrName>
                                        </p:attrNameLst>
                                      </p:cBhvr>
                                      <p:to>
                                        <p:strVal val="visible"/>
                                      </p:to>
                                    </p:set>
                                    <p:anim calcmode="lin" valueType="num">
                                      <p:cBhvr additive="base">
                                        <p:cTn id="37" dur="500" fill="hold"/>
                                        <p:tgtEl>
                                          <p:spTgt spid="51202">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20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pPr eaLnBrk="1" hangingPunct="1">
              <a:defRPr/>
            </a:pPr>
            <a:r>
              <a:rPr lang="en-US" dirty="0" smtClean="0">
                <a:solidFill>
                  <a:srgbClr val="FFC000"/>
                </a:solidFill>
              </a:rPr>
              <a:t>Mount Dora Police </a:t>
            </a:r>
            <a:r>
              <a:rPr lang="en-US" sz="4000" dirty="0" smtClean="0">
                <a:solidFill>
                  <a:srgbClr val="FFC000"/>
                </a:solidFill>
              </a:rPr>
              <a:t>Communications Part 4 - Services</a:t>
            </a:r>
            <a:r>
              <a:rPr lang="en-US" dirty="0" smtClean="0">
                <a:solidFill>
                  <a:srgbClr val="FFC000"/>
                </a:solidFill>
              </a:rPr>
              <a:t/>
            </a:r>
            <a:br>
              <a:rPr lang="en-US"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endParaRPr lang="en-US" sz="2400" dirty="0" smtClean="0"/>
          </a:p>
        </p:txBody>
      </p:sp>
      <p:pic>
        <p:nvPicPr>
          <p:cNvPr id="52226" name="Content Placeholder 8" descr="C:\Pictures\Booking video screen, 3-23-12\Booking videio 1.jpg"/>
          <p:cNvPicPr>
            <a:picLocks noGrp="1"/>
          </p:cNvPicPr>
          <p:nvPr>
            <p:ph sz="half" idx="1"/>
          </p:nvPr>
        </p:nvPicPr>
        <p:blipFill>
          <a:blip r:embed="rId2"/>
          <a:srcRect/>
          <a:stretch>
            <a:fillRect/>
          </a:stretch>
        </p:blipFill>
        <p:spPr>
          <a:xfrm>
            <a:off x="533400" y="3581400"/>
            <a:ext cx="3200400" cy="2746375"/>
          </a:xfrm>
        </p:spPr>
      </p:pic>
      <p:pic>
        <p:nvPicPr>
          <p:cNvPr id="52227" name="Content Placeholder 9"/>
          <p:cNvPicPr>
            <a:picLocks noGrp="1"/>
          </p:cNvPicPr>
          <p:nvPr>
            <p:ph sz="half" idx="2"/>
          </p:nvPr>
        </p:nvPicPr>
        <p:blipFill>
          <a:blip r:embed="rId3"/>
          <a:srcRect/>
          <a:stretch>
            <a:fillRect/>
          </a:stretch>
        </p:blipFill>
        <p:spPr>
          <a:xfrm>
            <a:off x="3962400" y="3581400"/>
            <a:ext cx="4800600" cy="2514600"/>
          </a:xfrm>
        </p:spPr>
      </p:pic>
      <p:sp>
        <p:nvSpPr>
          <p:cNvPr id="6" name="TextBox 5"/>
          <p:cNvSpPr txBox="1"/>
          <p:nvPr/>
        </p:nvSpPr>
        <p:spPr>
          <a:xfrm>
            <a:off x="1371600" y="2286000"/>
            <a:ext cx="6858000" cy="892175"/>
          </a:xfrm>
          <a:prstGeom prst="rect">
            <a:avLst/>
          </a:prstGeom>
          <a:noFill/>
        </p:spPr>
        <p:txBody>
          <a:bodyPr>
            <a:spAutoFit/>
          </a:bodyPr>
          <a:lstStyle/>
          <a:p>
            <a:pPr eaLnBrk="0" hangingPunct="0">
              <a:defRPr/>
            </a:pPr>
            <a:r>
              <a:rPr lang="en-US" sz="2800" dirty="0">
                <a:latin typeface="+mn-lt"/>
              </a:rPr>
              <a:t>Holding Cell Monitoring:</a:t>
            </a:r>
          </a:p>
          <a:p>
            <a:pPr eaLnBrk="0" hangingPunct="0">
              <a:defRPr/>
            </a:pPr>
            <a:r>
              <a:rPr lang="en-US" sz="2400" dirty="0">
                <a:latin typeface="+mn-lt"/>
              </a:rPr>
              <a:t>Juvenile, Adults, and Female Prisoners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46262"/>
          </a:xfrm>
        </p:spPr>
        <p:txBody>
          <a:bodyPr/>
          <a:lstStyle/>
          <a:p>
            <a:pPr eaLnBrk="1" hangingPunct="1">
              <a:defRPr/>
            </a:pPr>
            <a:r>
              <a:rPr lang="en-US" dirty="0" smtClean="0">
                <a:solidFill>
                  <a:srgbClr val="FFC000"/>
                </a:solidFill>
              </a:rPr>
              <a:t>Mount Dora Police Communication Unit Services</a:t>
            </a:r>
            <a:br>
              <a:rPr lang="en-US" dirty="0" smtClean="0">
                <a:solidFill>
                  <a:srgbClr val="FFC000"/>
                </a:solidFill>
              </a:rPr>
            </a:br>
            <a:r>
              <a:rPr lang="en-US" sz="2400" u="sng" dirty="0">
                <a:effectLst>
                  <a:outerShdw blurRad="38100" dist="38100" dir="2700000" algn="tl">
                    <a:srgbClr val="000000">
                      <a:alpha val="43137"/>
                    </a:srgbClr>
                  </a:outerShdw>
                </a:effectLst>
              </a:rPr>
              <a:t>Additional Responsibilities of MDPD Communications</a:t>
            </a:r>
            <a:endParaRPr lang="en-US" sz="2400" dirty="0" smtClean="0"/>
          </a:p>
        </p:txBody>
      </p:sp>
      <p:sp>
        <p:nvSpPr>
          <p:cNvPr id="4" name="Content Placeholder 3"/>
          <p:cNvSpPr>
            <a:spLocks noGrp="1"/>
          </p:cNvSpPr>
          <p:nvPr>
            <p:ph sz="half" idx="2"/>
          </p:nvPr>
        </p:nvSpPr>
        <p:spPr>
          <a:xfrm>
            <a:off x="838200" y="3048000"/>
            <a:ext cx="4038600" cy="3078163"/>
          </a:xfrm>
        </p:spPr>
        <p:txBody>
          <a:bodyPr/>
          <a:lstStyle/>
          <a:p>
            <a:pPr eaLnBrk="1" hangingPunct="1">
              <a:defRPr/>
            </a:pPr>
            <a:endParaRPr lang="en-US" dirty="0" smtClean="0"/>
          </a:p>
          <a:p>
            <a:pPr eaLnBrk="1" hangingPunct="1">
              <a:defRPr/>
            </a:pPr>
            <a:r>
              <a:rPr lang="en-US" dirty="0" err="1" smtClean="0">
                <a:effectLst/>
              </a:rPr>
              <a:t>Sallyport</a:t>
            </a:r>
            <a:r>
              <a:rPr lang="en-US" dirty="0" smtClean="0">
                <a:effectLst/>
              </a:rPr>
              <a:t> </a:t>
            </a:r>
          </a:p>
          <a:p>
            <a:pPr eaLnBrk="1" hangingPunct="1">
              <a:defRPr/>
            </a:pPr>
            <a:r>
              <a:rPr lang="en-US" dirty="0" smtClean="0">
                <a:effectLst/>
              </a:rPr>
              <a:t>Security Vestibule</a:t>
            </a:r>
          </a:p>
          <a:p>
            <a:pPr eaLnBrk="1" hangingPunct="1">
              <a:defRPr/>
            </a:pPr>
            <a:r>
              <a:rPr lang="en-US" dirty="0" smtClean="0">
                <a:effectLst/>
              </a:rPr>
              <a:t>Booking Office</a:t>
            </a:r>
          </a:p>
          <a:p>
            <a:pPr eaLnBrk="1" hangingPunct="1">
              <a:defRPr/>
            </a:pPr>
            <a:r>
              <a:rPr lang="en-US" dirty="0" smtClean="0">
                <a:effectLst/>
              </a:rPr>
              <a:t>DUI processing</a:t>
            </a:r>
          </a:p>
          <a:p>
            <a:pPr eaLnBrk="1" hangingPunct="1">
              <a:defRPr/>
            </a:pPr>
            <a:r>
              <a:rPr lang="en-US" dirty="0" smtClean="0">
                <a:effectLst/>
              </a:rPr>
              <a:t>All Hallways</a:t>
            </a:r>
          </a:p>
        </p:txBody>
      </p:sp>
      <p:pic>
        <p:nvPicPr>
          <p:cNvPr id="53251" name="Content Placeholder 7"/>
          <p:cNvPicPr>
            <a:picLocks noGrp="1"/>
          </p:cNvPicPr>
          <p:nvPr>
            <p:ph sz="half" idx="1"/>
          </p:nvPr>
        </p:nvPicPr>
        <p:blipFill>
          <a:blip r:embed="rId2"/>
          <a:srcRect/>
          <a:stretch>
            <a:fillRect/>
          </a:stretch>
        </p:blipFill>
        <p:spPr>
          <a:xfrm>
            <a:off x="5181600" y="3124200"/>
            <a:ext cx="3124200" cy="3581400"/>
          </a:xfrm>
        </p:spPr>
      </p:pic>
      <p:sp>
        <p:nvSpPr>
          <p:cNvPr id="10" name="TextBox 9"/>
          <p:cNvSpPr txBox="1"/>
          <p:nvPr/>
        </p:nvSpPr>
        <p:spPr>
          <a:xfrm>
            <a:off x="1676400" y="2405063"/>
            <a:ext cx="5791200" cy="522287"/>
          </a:xfrm>
          <a:prstGeom prst="rect">
            <a:avLst/>
          </a:prstGeom>
          <a:noFill/>
        </p:spPr>
        <p:txBody>
          <a:bodyPr>
            <a:spAutoFit/>
          </a:bodyPr>
          <a:lstStyle/>
          <a:p>
            <a:pPr eaLnBrk="0" hangingPunct="0">
              <a:defRPr/>
            </a:pPr>
            <a:r>
              <a:rPr lang="en-US" sz="2800" dirty="0">
                <a:effectLst>
                  <a:outerShdw blurRad="38100" dist="38100" dir="2700000" algn="tl">
                    <a:srgbClr val="000000">
                      <a:alpha val="43137"/>
                    </a:srgbClr>
                  </a:outerShdw>
                </a:effectLst>
                <a:latin typeface="Arial" pitchFamily="34" charset="0"/>
                <a:cs typeface="Arial" pitchFamily="34" charset="0"/>
              </a:rPr>
              <a:t>High Risk Area Monitoring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pPr>
              <a:defRPr/>
            </a:pPr>
            <a:r>
              <a:rPr lang="en-US" dirty="0" smtClean="0">
                <a:solidFill>
                  <a:srgbClr val="FFC000"/>
                </a:solidFill>
              </a:rPr>
              <a:t>Mount Dora Police </a:t>
            </a:r>
            <a:br>
              <a:rPr lang="en-US" dirty="0" smtClean="0">
                <a:solidFill>
                  <a:srgbClr val="FFC000"/>
                </a:solidFill>
              </a:rPr>
            </a:br>
            <a:r>
              <a:rPr lang="en-US" sz="4000" dirty="0" smtClean="0">
                <a:solidFill>
                  <a:srgbClr val="FFC000"/>
                </a:solidFill>
              </a:rPr>
              <a:t>Communications Part 5 - Budget</a:t>
            </a:r>
            <a:endParaRPr lang="en-US" sz="4000" dirty="0"/>
          </a:p>
        </p:txBody>
      </p:sp>
      <p:sp>
        <p:nvSpPr>
          <p:cNvPr id="3" name="Content Placeholder 2"/>
          <p:cNvSpPr>
            <a:spLocks noGrp="1"/>
          </p:cNvSpPr>
          <p:nvPr>
            <p:ph idx="1"/>
          </p:nvPr>
        </p:nvSpPr>
        <p:spPr>
          <a:xfrm>
            <a:off x="457200" y="1600200"/>
            <a:ext cx="8229600" cy="5029200"/>
          </a:xfrm>
        </p:spPr>
        <p:txBody>
          <a:bodyPr/>
          <a:lstStyle/>
          <a:p>
            <a:pPr marL="0" indent="0" algn="ctr">
              <a:buFont typeface="Wingdings" pitchFamily="2" charset="2"/>
              <a:buNone/>
              <a:defRPr/>
            </a:pPr>
            <a:endParaRPr lang="en-US" sz="3600" u="sng" dirty="0" smtClean="0"/>
          </a:p>
          <a:p>
            <a:pPr marL="0" indent="0" algn="ctr">
              <a:buFont typeface="Wingdings" pitchFamily="2" charset="2"/>
              <a:buNone/>
              <a:defRPr/>
            </a:pPr>
            <a:r>
              <a:rPr lang="en-US" sz="3600" u="sng" dirty="0" smtClean="0"/>
              <a:t>Five Years</a:t>
            </a:r>
          </a:p>
          <a:p>
            <a:pPr algn="ctr">
              <a:defRPr/>
            </a:pPr>
            <a:endParaRPr lang="en-US" sz="3600"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379816872"/>
              </p:ext>
            </p:extLst>
          </p:nvPr>
        </p:nvGraphicFramePr>
        <p:xfrm>
          <a:off x="838200" y="3657600"/>
          <a:ext cx="7239000" cy="1600200"/>
        </p:xfrm>
        <a:graphic>
          <a:graphicData uri="http://schemas.openxmlformats.org/drawingml/2006/table">
            <a:tbl>
              <a:tblPr firstRow="1" firstCol="1" bandRow="1">
                <a:tableStyleId>{35758FB7-9AC5-4552-8A53-C91805E547FA}</a:tableStyleId>
              </a:tblPr>
              <a:tblGrid>
                <a:gridCol w="1447800"/>
                <a:gridCol w="1447800"/>
                <a:gridCol w="1447800"/>
                <a:gridCol w="1447800"/>
                <a:gridCol w="1447800"/>
              </a:tblGrid>
              <a:tr h="800100">
                <a:tc gridSpan="5">
                  <a:txBody>
                    <a:bodyPr/>
                    <a:lstStyle/>
                    <a:p>
                      <a:pPr marL="0" marR="0" algn="ctr">
                        <a:spcBef>
                          <a:spcPts val="0"/>
                        </a:spcBef>
                        <a:spcAft>
                          <a:spcPts val="0"/>
                        </a:spcAft>
                      </a:pPr>
                      <a:r>
                        <a:rPr lang="en-US" sz="2000" dirty="0">
                          <a:solidFill>
                            <a:schemeClr val="bg2"/>
                          </a:solidFill>
                          <a:effectLst/>
                        </a:rPr>
                        <a:t>Mount Dora Police Department Communications Budgets 2007- 2011</a:t>
                      </a:r>
                      <a:endParaRPr lang="en-US" sz="2000" dirty="0">
                        <a:solidFill>
                          <a:schemeClr val="bg2"/>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pPr marL="0" marR="0" algn="ctr">
                        <a:spcBef>
                          <a:spcPts val="0"/>
                        </a:spcBef>
                        <a:spcAft>
                          <a:spcPts val="0"/>
                        </a:spcAft>
                      </a:pPr>
                      <a:r>
                        <a:rPr lang="en-US" sz="2000" b="0" dirty="0">
                          <a:effectLst/>
                        </a:rPr>
                        <a:t>2007</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2008</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2009</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2010</a:t>
                      </a:r>
                      <a:endParaRPr lang="en-US" sz="200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a:effectLst/>
                        </a:rPr>
                        <a:t>2011</a:t>
                      </a:r>
                      <a:endParaRPr lang="en-US" sz="2000">
                        <a:effectLst/>
                        <a:latin typeface="Times New Roman"/>
                        <a:ea typeface="Times New Roman"/>
                      </a:endParaRPr>
                    </a:p>
                  </a:txBody>
                  <a:tcPr marL="68580" marR="68580" marT="0" marB="0"/>
                </a:tc>
              </a:tr>
              <a:tr h="400050">
                <a:tc>
                  <a:txBody>
                    <a:bodyPr/>
                    <a:lstStyle/>
                    <a:p>
                      <a:pPr marL="0" marR="0" algn="ctr">
                        <a:spcBef>
                          <a:spcPts val="0"/>
                        </a:spcBef>
                        <a:spcAft>
                          <a:spcPts val="0"/>
                        </a:spcAft>
                      </a:pPr>
                      <a:r>
                        <a:rPr lang="en-US" sz="2000" b="0" dirty="0">
                          <a:effectLst/>
                        </a:rPr>
                        <a:t>364,513</a:t>
                      </a:r>
                      <a:endParaRPr lang="en-US" sz="20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345,498</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390,791</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394,600</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399,300</a:t>
                      </a:r>
                      <a:endParaRPr lang="en-US" sz="20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Public Safety </a:t>
            </a:r>
            <a:br>
              <a:rPr lang="en-US" dirty="0" smtClean="0">
                <a:solidFill>
                  <a:srgbClr val="FFC000"/>
                </a:solidFill>
              </a:rPr>
            </a:br>
            <a:r>
              <a:rPr lang="en-US" dirty="0" smtClean="0">
                <a:solidFill>
                  <a:srgbClr val="FFC000"/>
                </a:solidFill>
              </a:rPr>
              <a:t>Communication Centers</a:t>
            </a:r>
            <a:endParaRPr lang="en-US" dirty="0">
              <a:solidFill>
                <a:srgbClr val="FFC000"/>
              </a:solidFill>
            </a:endParaRPr>
          </a:p>
        </p:txBody>
      </p:sp>
      <p:sp>
        <p:nvSpPr>
          <p:cNvPr id="3" name="Content Placeholder 2"/>
          <p:cNvSpPr>
            <a:spLocks noGrp="1"/>
          </p:cNvSpPr>
          <p:nvPr>
            <p:ph idx="1"/>
          </p:nvPr>
        </p:nvSpPr>
        <p:spPr/>
        <p:txBody>
          <a:bodyPr/>
          <a:lstStyle/>
          <a:p>
            <a:pPr marL="0" indent="0" algn="ctr">
              <a:buFont typeface="Wingdings" pitchFamily="2" charset="2"/>
              <a:buNone/>
              <a:defRPr/>
            </a:pPr>
            <a:r>
              <a:rPr lang="en-US" sz="4000" dirty="0" smtClean="0"/>
              <a:t>Comparable Cities</a:t>
            </a:r>
          </a:p>
          <a:p>
            <a:pPr marL="0" indent="0" algn="ctr">
              <a:buFont typeface="Wingdings" pitchFamily="2" charset="2"/>
              <a:buNone/>
              <a:defRPr/>
            </a:pPr>
            <a:endParaRPr lang="en-US" dirty="0"/>
          </a:p>
          <a:p>
            <a:pPr lvl="6" indent="-452438">
              <a:defRPr/>
            </a:pPr>
            <a:r>
              <a:rPr lang="en-US" sz="3600" dirty="0" smtClean="0"/>
              <a:t>Tavares</a:t>
            </a:r>
          </a:p>
          <a:p>
            <a:pPr lvl="6" indent="-452438">
              <a:defRPr/>
            </a:pPr>
            <a:r>
              <a:rPr lang="en-US" sz="3600" dirty="0" smtClean="0"/>
              <a:t>Maitland</a:t>
            </a:r>
          </a:p>
          <a:p>
            <a:pPr lvl="6" indent="-452438">
              <a:defRPr/>
            </a:pPr>
            <a:r>
              <a:rPr lang="en-US" sz="3600" dirty="0" smtClean="0"/>
              <a:t>Clermont</a:t>
            </a:r>
          </a:p>
          <a:p>
            <a:pPr lvl="6" indent="-452438">
              <a:defRPr/>
            </a:pPr>
            <a:r>
              <a:rPr lang="en-US" sz="3600" dirty="0" smtClean="0"/>
              <a:t>Eustis</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smtClean="0"/>
          </a:p>
        </p:txBody>
      </p:sp>
      <p:sp>
        <p:nvSpPr>
          <p:cNvPr id="3" name="Content Placeholder 2"/>
          <p:cNvSpPr>
            <a:spLocks noGrp="1"/>
          </p:cNvSpPr>
          <p:nvPr>
            <p:ph idx="1"/>
          </p:nvPr>
        </p:nvSpPr>
        <p:spPr>
          <a:xfrm>
            <a:off x="457200" y="1600200"/>
            <a:ext cx="8229600" cy="5105400"/>
          </a:xfrm>
        </p:spPr>
        <p:txBody>
          <a:bodyPr/>
          <a:lstStyle/>
          <a:p>
            <a:pPr marL="0" indent="0" eaLnBrk="1" hangingPunct="1">
              <a:buFont typeface="Wingdings" pitchFamily="2" charset="2"/>
              <a:buNone/>
              <a:defRPr/>
            </a:pPr>
            <a:r>
              <a:rPr lang="en-US" dirty="0" smtClean="0"/>
              <a:t>Tavares Police Department</a:t>
            </a:r>
          </a:p>
          <a:p>
            <a:pPr eaLnBrk="1" hangingPunct="1">
              <a:defRPr/>
            </a:pPr>
            <a:endParaRPr lang="en-US" sz="1800" dirty="0" smtClean="0">
              <a:effectLst/>
            </a:endParaRPr>
          </a:p>
          <a:p>
            <a:pPr eaLnBrk="1" hangingPunct="1">
              <a:defRPr/>
            </a:pPr>
            <a:r>
              <a:rPr lang="en-US" sz="1800" dirty="0" smtClean="0">
                <a:effectLst/>
              </a:rPr>
              <a:t>2001 outsourced to LCSO to save money</a:t>
            </a:r>
          </a:p>
          <a:p>
            <a:pPr marL="457200" lvl="1" indent="0" eaLnBrk="1" hangingPunct="1">
              <a:buNone/>
              <a:defRPr/>
            </a:pPr>
            <a:r>
              <a:rPr lang="en-US" sz="1400" dirty="0" smtClean="0">
                <a:effectLst/>
              </a:rPr>
              <a:t>As a result:</a:t>
            </a:r>
          </a:p>
          <a:p>
            <a:pPr lvl="1" eaLnBrk="1" hangingPunct="1">
              <a:defRPr/>
            </a:pPr>
            <a:r>
              <a:rPr lang="en-US" sz="1400" dirty="0" smtClean="0">
                <a:effectLst/>
              </a:rPr>
              <a:t>City Hall was left unlocked so phone to dispatch was available </a:t>
            </a:r>
          </a:p>
          <a:p>
            <a:pPr lvl="1" eaLnBrk="1" hangingPunct="1">
              <a:defRPr/>
            </a:pPr>
            <a:r>
              <a:rPr lang="en-US" sz="1400" dirty="0" smtClean="0">
                <a:effectLst/>
              </a:rPr>
              <a:t>No Staffing was at Police Department</a:t>
            </a:r>
          </a:p>
          <a:p>
            <a:pPr eaLnBrk="1" hangingPunct="1">
              <a:defRPr/>
            </a:pPr>
            <a:r>
              <a:rPr lang="en-US" sz="1800" dirty="0" smtClean="0">
                <a:effectLst/>
              </a:rPr>
              <a:t>2002 TPD became unhappy in the reduction of service level</a:t>
            </a:r>
          </a:p>
          <a:p>
            <a:pPr eaLnBrk="1" hangingPunct="1">
              <a:defRPr/>
            </a:pPr>
            <a:r>
              <a:rPr lang="en-US" sz="1800" dirty="0" smtClean="0">
                <a:effectLst/>
              </a:rPr>
              <a:t>2005 City council member found a domestic violence victim in lobby</a:t>
            </a:r>
          </a:p>
          <a:p>
            <a:pPr eaLnBrk="1" hangingPunct="1">
              <a:defRPr/>
            </a:pPr>
            <a:r>
              <a:rPr lang="en-US" sz="1800" dirty="0" smtClean="0">
                <a:effectLst/>
              </a:rPr>
              <a:t>2006 City council grew increasingly concerned over lack of staffing at TPD and voted to reinstate their communications. Their goal was to:</a:t>
            </a:r>
          </a:p>
          <a:p>
            <a:pPr lvl="1" eaLnBrk="1" hangingPunct="1">
              <a:buFont typeface="Wingdings" pitchFamily="2" charset="2"/>
              <a:buChar char="v"/>
              <a:defRPr/>
            </a:pPr>
            <a:r>
              <a:rPr lang="en-US" sz="1800" dirty="0" smtClean="0">
                <a:effectLst/>
              </a:rPr>
              <a:t>Improve the level of services for all residents</a:t>
            </a:r>
          </a:p>
          <a:p>
            <a:pPr lvl="1" eaLnBrk="1" hangingPunct="1">
              <a:buFont typeface="Wingdings" pitchFamily="2" charset="2"/>
              <a:buChar char="v"/>
              <a:defRPr/>
            </a:pPr>
            <a:r>
              <a:rPr lang="en-US" sz="1800" dirty="0" smtClean="0">
                <a:effectLst/>
              </a:rPr>
              <a:t>Improve the safety and efficiency of the Police Officers</a:t>
            </a:r>
          </a:p>
          <a:p>
            <a:pPr lvl="1" eaLnBrk="1" hangingPunct="1">
              <a:buFont typeface="Wingdings" pitchFamily="2" charset="2"/>
              <a:buChar char="v"/>
              <a:defRPr/>
            </a:pPr>
            <a:r>
              <a:rPr lang="en-US" sz="1800" dirty="0" smtClean="0">
                <a:effectLst/>
              </a:rPr>
              <a:t>Improve the communications for other city departments</a:t>
            </a:r>
          </a:p>
          <a:p>
            <a:pPr lvl="1" eaLnBrk="1" hangingPunct="1">
              <a:buFont typeface="Wingdings" pitchFamily="2" charset="2"/>
              <a:buChar char="v"/>
              <a:defRPr/>
            </a:pPr>
            <a:r>
              <a:rPr lang="en-US" sz="1800" dirty="0" smtClean="0">
                <a:effectLst/>
              </a:rPr>
              <a:t>Improve security for city buildings and infrastructure</a:t>
            </a:r>
          </a:p>
          <a:p>
            <a:pPr lvl="1" eaLnBrk="1" hangingPunct="1">
              <a:buFont typeface="Wingdings" pitchFamily="2" charset="2"/>
              <a:buChar char="v"/>
              <a:defRPr/>
            </a:pPr>
            <a:r>
              <a:rPr lang="en-US" sz="1800" dirty="0" smtClean="0">
                <a:effectLst/>
              </a:rPr>
              <a:t>Allow residents to obtain help from city hall at all times</a:t>
            </a:r>
          </a:p>
          <a:p>
            <a:pPr eaLnBrk="1" hangingPunct="1">
              <a:defRPr/>
            </a:pPr>
            <a:endParaRPr lang="en-US" sz="1800" dirty="0" smtClean="0">
              <a:effectLst/>
            </a:endParaRPr>
          </a:p>
          <a:p>
            <a:pPr eaLnBrk="1" hangingPunct="1">
              <a:defRPr/>
            </a:pPr>
            <a:endParaRPr lang="en-US" sz="1800" dirty="0" smtClean="0">
              <a:effectLst/>
            </a:endParaRPr>
          </a:p>
          <a:p>
            <a:pPr marL="457200" lvl="1" indent="0" eaLnBrk="1" hangingPunct="1">
              <a:buFont typeface="Wingdings" pitchFamily="2" charset="2"/>
              <a:buNone/>
              <a:defRPr/>
            </a:pPr>
            <a:endParaRPr lang="en-US" sz="1400" dirty="0" smtClean="0"/>
          </a:p>
          <a:p>
            <a:pPr eaLnBrk="1" hangingPunct="1">
              <a:defRPr/>
            </a:pPr>
            <a:endParaRPr lang="en-US" dirty="0" smtClean="0">
              <a:effectLst/>
            </a:endParaRPr>
          </a:p>
        </p:txBody>
      </p:sp>
      <p:pic>
        <p:nvPicPr>
          <p:cNvPr id="56323" name="Picture 5"/>
          <p:cNvPicPr>
            <a:picLocks noChangeAspect="1" noChangeArrowheads="1"/>
          </p:cNvPicPr>
          <p:nvPr/>
        </p:nvPicPr>
        <p:blipFill>
          <a:blip r:embed="rId2"/>
          <a:srcRect/>
          <a:stretch>
            <a:fillRect/>
          </a:stretch>
        </p:blipFill>
        <p:spPr bwMode="auto">
          <a:xfrm>
            <a:off x="6929438" y="1524000"/>
            <a:ext cx="1684337"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left)">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wipe(left)">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a:p>
        </p:txBody>
      </p:sp>
      <p:sp>
        <p:nvSpPr>
          <p:cNvPr id="3" name="Content Placeholder 2"/>
          <p:cNvSpPr>
            <a:spLocks noGrp="1"/>
          </p:cNvSpPr>
          <p:nvPr>
            <p:ph idx="1"/>
          </p:nvPr>
        </p:nvSpPr>
        <p:spPr>
          <a:xfrm>
            <a:off x="762000" y="1600200"/>
            <a:ext cx="7772400" cy="5105400"/>
          </a:xfrm>
        </p:spPr>
        <p:txBody>
          <a:bodyPr/>
          <a:lstStyle/>
          <a:p>
            <a:pPr marL="0" indent="0">
              <a:buFont typeface="Wingdings" pitchFamily="2" charset="2"/>
              <a:buNone/>
              <a:defRPr/>
            </a:pPr>
            <a:r>
              <a:rPr lang="en-US" dirty="0" smtClean="0"/>
              <a:t>Tavares Police Department</a:t>
            </a:r>
          </a:p>
          <a:p>
            <a:pPr marL="0" indent="0">
              <a:buFont typeface="Wingdings" pitchFamily="2" charset="2"/>
              <a:buNone/>
              <a:defRPr/>
            </a:pPr>
            <a:endParaRPr lang="en-US" sz="1800" dirty="0" smtClean="0">
              <a:effectLst/>
            </a:endParaRPr>
          </a:p>
          <a:p>
            <a:pPr marL="0" indent="0">
              <a:buFont typeface="Wingdings" pitchFamily="2" charset="2"/>
              <a:buNone/>
              <a:defRPr/>
            </a:pPr>
            <a:r>
              <a:rPr lang="en-US" sz="1800" dirty="0" smtClean="0">
                <a:effectLst/>
              </a:rPr>
              <a:t>Eight (8) fulltime and several part time dispatchers to ensure two (2) are on duty at all times.</a:t>
            </a:r>
            <a:endParaRPr lang="en-US" sz="1800" dirty="0">
              <a:effectLst/>
            </a:endParaRPr>
          </a:p>
          <a:p>
            <a:pPr marL="0" indent="0">
              <a:buFont typeface="Wingdings" pitchFamily="2" charset="2"/>
              <a:buNone/>
              <a:defRPr/>
            </a:pPr>
            <a:endParaRPr lang="en-US" dirty="0" smtClean="0"/>
          </a:p>
          <a:p>
            <a:pPr marL="0" indent="0">
              <a:buFont typeface="Wingdings" pitchFamily="2" charset="2"/>
              <a:buNone/>
              <a:defRPr/>
            </a:pPr>
            <a:endParaRPr lang="en-US" dirty="0"/>
          </a:p>
          <a:p>
            <a:pPr marL="0" indent="0">
              <a:buFont typeface="Wingdings" pitchFamily="2" charset="2"/>
              <a:buNone/>
              <a:defRPr/>
            </a:pPr>
            <a:endParaRPr lang="en-US" sz="1400" dirty="0" smtClean="0"/>
          </a:p>
          <a:p>
            <a:pPr marL="0" indent="0">
              <a:buFont typeface="Wingdings" pitchFamily="2" charset="2"/>
              <a:buNone/>
              <a:defRPr/>
            </a:pPr>
            <a:r>
              <a:rPr lang="en-US" sz="2400" u="sng" dirty="0" smtClean="0">
                <a:effectLst/>
              </a:rPr>
              <a:t>2010 Tavares Staff Report:</a:t>
            </a:r>
          </a:p>
          <a:p>
            <a:pPr marL="0" indent="0">
              <a:buFont typeface="Wingdings" pitchFamily="2" charset="2"/>
              <a:buNone/>
              <a:defRPr/>
            </a:pPr>
            <a:endParaRPr lang="en-US" sz="2400" u="sng" dirty="0" smtClean="0">
              <a:effectLst/>
            </a:endParaRPr>
          </a:p>
          <a:p>
            <a:pPr marL="0" indent="0">
              <a:buFont typeface="Wingdings" pitchFamily="2" charset="2"/>
              <a:buNone/>
              <a:defRPr/>
            </a:pPr>
            <a:r>
              <a:rPr lang="en-US" sz="2000" dirty="0" smtClean="0">
                <a:effectLst/>
              </a:rPr>
              <a:t>“</a:t>
            </a:r>
            <a:r>
              <a:rPr lang="en-US" sz="2000" dirty="0">
                <a:effectLst/>
              </a:rPr>
              <a:t>Since the reimplementation of the Communications Center, the Police Department has dramatically improved its response time, accountability, officer safety, and greater citizen access.”</a:t>
            </a:r>
          </a:p>
          <a:p>
            <a:pPr>
              <a:defRPr/>
            </a:pPr>
            <a:endParaRPr lang="en-US" dirty="0"/>
          </a:p>
        </p:txBody>
      </p:sp>
      <p:graphicFrame>
        <p:nvGraphicFramePr>
          <p:cNvPr id="57386" name="Group 42"/>
          <p:cNvGraphicFramePr>
            <a:graphicFrameLocks noGrp="1"/>
          </p:cNvGraphicFramePr>
          <p:nvPr>
            <p:extLst>
              <p:ext uri="{D42A27DB-BD31-4B8C-83A1-F6EECF244321}">
                <p14:modId xmlns:p14="http://schemas.microsoft.com/office/powerpoint/2010/main" val="2336053160"/>
              </p:ext>
            </p:extLst>
          </p:nvPr>
        </p:nvGraphicFramePr>
        <p:xfrm>
          <a:off x="1066800" y="3308350"/>
          <a:ext cx="6781800" cy="1098551"/>
        </p:xfrm>
        <a:graphic>
          <a:graphicData uri="http://schemas.openxmlformats.org/drawingml/2006/table">
            <a:tbl>
              <a:tblPr>
                <a:tableStyleId>{3C2FFA5D-87B4-456A-9821-1D502468CF0F}</a:tableStyleId>
              </a:tblPr>
              <a:tblGrid>
                <a:gridCol w="1289050"/>
                <a:gridCol w="1449388"/>
                <a:gridCol w="1450975"/>
                <a:gridCol w="1450975"/>
                <a:gridCol w="1141412"/>
              </a:tblGrid>
              <a:tr h="549275">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Tavares Police Department Communications Budgets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2007- 2011</a:t>
                      </a:r>
                      <a:endParaRPr kumimoji="0" lang="en-US"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2007</a:t>
                      </a:r>
                      <a:endParaRPr kumimoji="0" lang="en-US" sz="18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2008</a:t>
                      </a:r>
                      <a:endParaRPr kumimoji="0" lang="en-US" sz="1800" b="0" i="0" u="none" strike="noStrike" cap="none" normalizeH="0" baseline="0" dirty="0" smtClean="0">
                        <a:ln>
                          <a:noFill/>
                        </a:ln>
                        <a:solidFill>
                          <a:srgbClr val="000514"/>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2009</a:t>
                      </a:r>
                      <a:endParaRPr kumimoji="0" lang="en-US" sz="1800" b="0" i="0" u="none" strike="noStrike" cap="none" normalizeH="0" baseline="0" dirty="0" smtClean="0">
                        <a:ln>
                          <a:noFill/>
                        </a:ln>
                        <a:solidFill>
                          <a:srgbClr val="000514"/>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2010</a:t>
                      </a:r>
                      <a:endParaRPr kumimoji="0" lang="en-US" sz="18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2011</a:t>
                      </a:r>
                      <a:endParaRPr kumimoji="0" lang="en-US" sz="18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690,824</a:t>
                      </a:r>
                      <a:endParaRPr kumimoji="0" lang="en-US" sz="18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573,160</a:t>
                      </a:r>
                      <a:endParaRPr kumimoji="0" lang="en-US" sz="18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556,286</a:t>
                      </a:r>
                      <a:endParaRPr kumimoji="0" lang="en-US" sz="18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496,385</a:t>
                      </a:r>
                      <a:endParaRPr kumimoji="0" lang="en-US" sz="18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468,234</a:t>
                      </a:r>
                      <a:endParaRPr kumimoji="0" lang="en-US" sz="1800" b="0" i="0" u="none" strike="noStrike" cap="none" normalizeH="0" baseline="0" smtClean="0">
                        <a:ln>
                          <a:noFill/>
                        </a:ln>
                        <a:solidFill>
                          <a:srgbClr val="000514"/>
                        </a:solidFill>
                        <a:effectLst/>
                        <a:latin typeface="Times New Roman" pitchFamily="18" charset="0"/>
                        <a:cs typeface="Times New Roman" pitchFamily="18" charset="0"/>
                      </a:endParaRPr>
                    </a:p>
                  </a:txBody>
                  <a:tcPr marL="68580" marR="68580" marT="0" marB="0"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86"/>
                                        </p:tgtEl>
                                        <p:attrNameLst>
                                          <p:attrName>style.visibility</p:attrName>
                                        </p:attrNameLst>
                                      </p:cBhvr>
                                      <p:to>
                                        <p:strVal val="visible"/>
                                      </p:to>
                                    </p:set>
                                    <p:animEffect transition="in" filter="wipe(left)">
                                      <p:cBhvr>
                                        <p:cTn id="7" dur="2000"/>
                                        <p:tgtEl>
                                          <p:spTgt spid="57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 calcmode="lin" valueType="num">
                                      <p:cBhvr additive="base">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smtClean="0"/>
          </a:p>
        </p:txBody>
      </p:sp>
      <p:sp>
        <p:nvSpPr>
          <p:cNvPr id="3" name="Content Placeholder 2"/>
          <p:cNvSpPr>
            <a:spLocks noGrp="1"/>
          </p:cNvSpPr>
          <p:nvPr>
            <p:ph idx="1"/>
          </p:nvPr>
        </p:nvSpPr>
        <p:spPr>
          <a:xfrm>
            <a:off x="457200" y="1447800"/>
            <a:ext cx="8229600" cy="5410200"/>
          </a:xfrm>
        </p:spPr>
        <p:txBody>
          <a:bodyPr/>
          <a:lstStyle/>
          <a:p>
            <a:pPr marL="0" indent="0" eaLnBrk="1" hangingPunct="1">
              <a:buFont typeface="Wingdings" pitchFamily="2" charset="2"/>
              <a:buNone/>
              <a:defRPr/>
            </a:pPr>
            <a:r>
              <a:rPr lang="en-US" dirty="0" smtClean="0"/>
              <a:t>Maitland Police Department</a:t>
            </a:r>
          </a:p>
          <a:p>
            <a:pPr marL="0" indent="0" eaLnBrk="1" hangingPunct="1">
              <a:buFont typeface="Wingdings" pitchFamily="2" charset="2"/>
              <a:buNone/>
              <a:defRPr/>
            </a:pPr>
            <a:endParaRPr lang="en-US" dirty="0" smtClean="0"/>
          </a:p>
          <a:p>
            <a:pPr eaLnBrk="1" hangingPunct="1">
              <a:defRPr/>
            </a:pPr>
            <a:r>
              <a:rPr lang="en-US" sz="2400" dirty="0" smtClean="0">
                <a:effectLst/>
              </a:rPr>
              <a:t>Mid 1990s outsourced communications to Apopka PD</a:t>
            </a:r>
          </a:p>
          <a:p>
            <a:pPr lvl="1" eaLnBrk="1" hangingPunct="1">
              <a:defRPr/>
            </a:pPr>
            <a:r>
              <a:rPr lang="en-US" sz="2000" dirty="0">
                <a:effectLst/>
              </a:rPr>
              <a:t>To save money </a:t>
            </a:r>
            <a:endParaRPr lang="en-US" sz="2000" dirty="0" smtClean="0">
              <a:effectLst/>
            </a:endParaRPr>
          </a:p>
          <a:p>
            <a:pPr lvl="1" eaLnBrk="1" hangingPunct="1">
              <a:defRPr/>
            </a:pPr>
            <a:r>
              <a:rPr lang="en-US" sz="2000" dirty="0" smtClean="0">
                <a:effectLst/>
              </a:rPr>
              <a:t>To avoid a 2.4 </a:t>
            </a:r>
            <a:r>
              <a:rPr lang="en-US" sz="2000" dirty="0">
                <a:effectLst/>
              </a:rPr>
              <a:t>million dollar renovation and </a:t>
            </a:r>
            <a:r>
              <a:rPr lang="en-US" sz="2000" dirty="0" smtClean="0">
                <a:effectLst/>
              </a:rPr>
              <a:t>update</a:t>
            </a:r>
          </a:p>
          <a:p>
            <a:pPr eaLnBrk="1" hangingPunct="1">
              <a:defRPr/>
            </a:pPr>
            <a:r>
              <a:rPr lang="en-US" sz="2400" dirty="0" smtClean="0">
                <a:effectLst/>
              </a:rPr>
              <a:t>Chief </a:t>
            </a:r>
            <a:r>
              <a:rPr lang="en-US" sz="2400" dirty="0">
                <a:effectLst/>
              </a:rPr>
              <a:t>of Police Ed Doyle researched outsourcing to: </a:t>
            </a:r>
          </a:p>
          <a:p>
            <a:pPr lvl="1" eaLnBrk="1" hangingPunct="1">
              <a:defRPr/>
            </a:pPr>
            <a:r>
              <a:rPr lang="en-US" sz="2000" dirty="0">
                <a:effectLst/>
              </a:rPr>
              <a:t>Orlando</a:t>
            </a:r>
          </a:p>
          <a:p>
            <a:pPr lvl="1" eaLnBrk="1" hangingPunct="1">
              <a:defRPr/>
            </a:pPr>
            <a:r>
              <a:rPr lang="en-US" sz="2000" dirty="0">
                <a:effectLst/>
              </a:rPr>
              <a:t>Orange County</a:t>
            </a:r>
          </a:p>
          <a:p>
            <a:pPr lvl="1" eaLnBrk="1" hangingPunct="1">
              <a:defRPr/>
            </a:pPr>
            <a:r>
              <a:rPr lang="en-US" sz="2000" dirty="0">
                <a:effectLst/>
              </a:rPr>
              <a:t>Apopka</a:t>
            </a:r>
          </a:p>
          <a:p>
            <a:pPr eaLnBrk="1" hangingPunct="1">
              <a:defRPr/>
            </a:pPr>
            <a:r>
              <a:rPr lang="en-US" sz="2400" dirty="0" smtClean="0">
                <a:effectLst/>
              </a:rPr>
              <a:t>Apopka was the low bidder</a:t>
            </a:r>
          </a:p>
          <a:p>
            <a:pPr lvl="1" eaLnBrk="1" hangingPunct="1">
              <a:defRPr/>
            </a:pPr>
            <a:r>
              <a:rPr lang="en-US" sz="2000" dirty="0">
                <a:effectLst/>
              </a:rPr>
              <a:t>Assured Maitland they would provide same service</a:t>
            </a:r>
          </a:p>
          <a:p>
            <a:pPr lvl="1" eaLnBrk="1" hangingPunct="1">
              <a:defRPr/>
            </a:pPr>
            <a:r>
              <a:rPr lang="en-US" sz="2000" dirty="0">
                <a:effectLst/>
              </a:rPr>
              <a:t>Commitment was honest and </a:t>
            </a:r>
            <a:r>
              <a:rPr lang="en-US" sz="2000" dirty="0" smtClean="0">
                <a:effectLst/>
              </a:rPr>
              <a:t>genuine</a:t>
            </a:r>
          </a:p>
        </p:txBody>
      </p:sp>
      <p:pic>
        <p:nvPicPr>
          <p:cNvPr id="58371" name="Picture 3" descr="MPDlogo (no background)"/>
          <p:cNvPicPr>
            <a:picLocks noChangeAspect="1" noChangeArrowheads="1"/>
          </p:cNvPicPr>
          <p:nvPr/>
        </p:nvPicPr>
        <p:blipFill>
          <a:blip r:embed="rId3"/>
          <a:srcRect/>
          <a:stretch>
            <a:fillRect/>
          </a:stretch>
        </p:blipFill>
        <p:spPr bwMode="auto">
          <a:xfrm>
            <a:off x="7010400" y="762000"/>
            <a:ext cx="1543050" cy="183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pPr eaLnBrk="1" hangingPunct="1">
              <a:defRPr/>
            </a:pPr>
            <a:r>
              <a:rPr lang="en-US" sz="3600" dirty="0" smtClean="0">
                <a:solidFill>
                  <a:schemeClr val="hlink"/>
                </a:solidFill>
              </a:rPr>
              <a:t/>
            </a:r>
            <a:br>
              <a:rPr lang="en-US" sz="3600" dirty="0" smtClean="0">
                <a:solidFill>
                  <a:schemeClr val="hlink"/>
                </a:solidFill>
              </a:rPr>
            </a:br>
            <a:r>
              <a:rPr lang="en-US" sz="3600" dirty="0" smtClean="0">
                <a:solidFill>
                  <a:schemeClr val="hlink"/>
                </a:solidFill>
              </a:rPr>
              <a:t>Police </a:t>
            </a:r>
            <a:r>
              <a:rPr lang="en-US" sz="3600" dirty="0">
                <a:solidFill>
                  <a:schemeClr val="hlink"/>
                </a:solidFill>
              </a:rPr>
              <a:t>Communications</a:t>
            </a:r>
            <a:r>
              <a:rPr lang="en-US" sz="3600" dirty="0"/>
              <a:t/>
            </a:r>
            <a:br>
              <a:rPr lang="en-US" sz="3600" dirty="0"/>
            </a:br>
            <a:r>
              <a:rPr lang="en-US" sz="3600" dirty="0"/>
              <a:t>Staff Report</a:t>
            </a:r>
            <a:br>
              <a:rPr lang="en-US" sz="3600" dirty="0"/>
            </a:br>
            <a:r>
              <a:rPr lang="en-US" sz="3600" i="1" u="sng" dirty="0"/>
              <a:t>Key Points</a:t>
            </a:r>
            <a:r>
              <a:rPr lang="en-US" dirty="0"/>
              <a:t/>
            </a:r>
            <a:br>
              <a:rPr lang="en-US" dirty="0"/>
            </a:br>
            <a:endParaRPr lang="en-US" dirty="0" smtClean="0"/>
          </a:p>
        </p:txBody>
      </p:sp>
      <p:sp>
        <p:nvSpPr>
          <p:cNvPr id="3" name="Content Placeholder 2"/>
          <p:cNvSpPr>
            <a:spLocks noGrp="1"/>
          </p:cNvSpPr>
          <p:nvPr>
            <p:ph idx="1"/>
          </p:nvPr>
        </p:nvSpPr>
        <p:spPr>
          <a:xfrm>
            <a:off x="457200" y="2057400"/>
            <a:ext cx="8229600" cy="3448050"/>
          </a:xfrm>
        </p:spPr>
        <p:txBody>
          <a:bodyPr/>
          <a:lstStyle/>
          <a:p>
            <a:pPr marL="0" indent="0" eaLnBrk="1" hangingPunct="1">
              <a:buFont typeface="Wingdings" pitchFamily="2" charset="2"/>
              <a:buNone/>
            </a:pPr>
            <a:r>
              <a:rPr lang="en-US" sz="2000" dirty="0" smtClean="0">
                <a:effectLst/>
              </a:rPr>
              <a:t>#2 CONSOLIDATION OF SERVICES IS NOT A NEW CONCEPT. </a:t>
            </a:r>
            <a:endParaRPr lang="en-US" sz="1600" dirty="0" smtClean="0">
              <a:effectLst/>
            </a:endParaRPr>
          </a:p>
          <a:p>
            <a:pPr marL="0" indent="0" eaLnBrk="1" hangingPunct="1">
              <a:buFont typeface="Wingdings" pitchFamily="2" charset="2"/>
              <a:buNone/>
            </a:pPr>
            <a:endParaRPr lang="en-US" sz="1200" dirty="0" smtClean="0">
              <a:effectLst/>
            </a:endParaRPr>
          </a:p>
          <a:p>
            <a:pPr marL="346075" indent="-346075" eaLnBrk="1" hangingPunct="1"/>
            <a:r>
              <a:rPr lang="en-US" sz="2000" dirty="0" smtClean="0">
                <a:effectLst/>
              </a:rPr>
              <a:t>Police administrators routinely evaluate how and where shared services are the most cost effective.</a:t>
            </a:r>
            <a:endParaRPr lang="en-US" sz="1000" dirty="0" smtClean="0">
              <a:effectLst/>
            </a:endParaRPr>
          </a:p>
          <a:p>
            <a:pPr marL="346075" indent="-346075" eaLnBrk="1" hangingPunct="1">
              <a:buFont typeface="Wingdings" pitchFamily="2" charset="2"/>
              <a:buNone/>
            </a:pPr>
            <a:endParaRPr lang="en-US" sz="2000" dirty="0" smtClean="0">
              <a:effectLst/>
            </a:endParaRPr>
          </a:p>
          <a:p>
            <a:pPr marL="346075" indent="-346075" eaLnBrk="1" hangingPunct="1"/>
            <a:r>
              <a:rPr lang="en-US" sz="2000" dirty="0" smtClean="0">
                <a:effectLst/>
              </a:rPr>
              <a:t>In difficult financial times, the challenge is especially acute due to struggles caused by reductions in both personnel and budget. </a:t>
            </a:r>
            <a:endParaRPr lang="en-US" sz="1000" dirty="0" smtClean="0">
              <a:effectLst/>
            </a:endParaRPr>
          </a:p>
          <a:p>
            <a:pPr marL="346075" indent="-346075" eaLnBrk="1" hangingPunct="1">
              <a:buFont typeface="Wingdings" pitchFamily="2" charset="2"/>
              <a:buNone/>
            </a:pPr>
            <a:endParaRPr lang="en-US" sz="2000" dirty="0" smtClean="0">
              <a:effectLst/>
            </a:endParaRPr>
          </a:p>
          <a:p>
            <a:pPr marL="346075" indent="-346075" eaLnBrk="1" hangingPunct="1"/>
            <a:r>
              <a:rPr lang="en-US" sz="2000" dirty="0" smtClean="0">
                <a:effectLst/>
              </a:rPr>
              <a:t>The Mount Dora Police Department regularly works closely with our regional law enforcement partners (federal, state, and local) to address problems that are not cost effective to work independently.</a:t>
            </a:r>
            <a:endParaRPr lang="en-US" sz="1000" dirty="0" smtClean="0">
              <a:effectLst/>
            </a:endParaRPr>
          </a:p>
          <a:p>
            <a:pPr marL="346075" indent="-346075" eaLnBrk="1" hangingPunct="1">
              <a:buFont typeface="Wingdings" pitchFamily="2" charset="2"/>
              <a:buNone/>
            </a:pPr>
            <a:endParaRPr lang="en-US" sz="2000" dirty="0" smtClean="0">
              <a:effectLst/>
            </a:endParaRPr>
          </a:p>
          <a:p>
            <a:pPr marL="346075" indent="-346075" eaLnBrk="1" hangingPunct="1"/>
            <a:r>
              <a:rPr lang="en-US" sz="2000" dirty="0" smtClean="0">
                <a:effectLst/>
              </a:rPr>
              <a:t>The goal is to sustain services at the level our community finds acceptable.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C000"/>
                </a:solidFill>
              </a:rPr>
              <a:t>Communication Services</a:t>
            </a:r>
            <a:br>
              <a:rPr lang="en-US" dirty="0">
                <a:solidFill>
                  <a:srgbClr val="FFC000"/>
                </a:solidFill>
              </a:rPr>
            </a:br>
            <a:r>
              <a:rPr lang="en-US" dirty="0">
                <a:solidFill>
                  <a:srgbClr val="FFC000"/>
                </a:solidFill>
              </a:rPr>
              <a:t>Other Agencies</a:t>
            </a:r>
            <a:endParaRPr lang="en-US" dirty="0"/>
          </a:p>
        </p:txBody>
      </p:sp>
      <p:pic>
        <p:nvPicPr>
          <p:cNvPr id="60418" name="Content Placeholder 3" descr="MPDlogo (no background)"/>
          <p:cNvPicPr>
            <a:picLocks noGrp="1" noChangeAspect="1" noChangeArrowheads="1"/>
          </p:cNvPicPr>
          <p:nvPr>
            <p:ph idx="1"/>
          </p:nvPr>
        </p:nvPicPr>
        <p:blipFill>
          <a:blip r:embed="rId2"/>
          <a:srcRect/>
          <a:stretch>
            <a:fillRect/>
          </a:stretch>
        </p:blipFill>
        <p:spPr>
          <a:xfrm>
            <a:off x="7239000" y="1322388"/>
            <a:ext cx="1600200" cy="1993900"/>
          </a:xfrm>
        </p:spPr>
      </p:pic>
      <p:sp>
        <p:nvSpPr>
          <p:cNvPr id="5" name="Rectangle 4"/>
          <p:cNvSpPr/>
          <p:nvPr/>
        </p:nvSpPr>
        <p:spPr>
          <a:xfrm>
            <a:off x="609600" y="1600200"/>
            <a:ext cx="6705600" cy="4784725"/>
          </a:xfrm>
          <a:prstGeom prst="rect">
            <a:avLst/>
          </a:prstGeom>
        </p:spPr>
        <p:txBody>
          <a:bodyPr>
            <a:spAutoFit/>
          </a:bodyPr>
          <a:lstStyle/>
          <a:p>
            <a:pPr>
              <a:defRPr/>
            </a:pPr>
            <a:r>
              <a:rPr lang="en-US" sz="2400">
                <a:effectLst>
                  <a:outerShdw blurRad="38100" dist="38100" dir="2700000" algn="tl">
                    <a:srgbClr val="000000"/>
                  </a:outerShdw>
                </a:effectLst>
                <a:latin typeface="Arial" charset="0"/>
              </a:rPr>
              <a:t>Chief Doyle – retired 2003 – 30 year career</a:t>
            </a:r>
          </a:p>
          <a:p>
            <a:pPr>
              <a:defRPr/>
            </a:pPr>
            <a:endParaRPr lang="en-US" sz="2400">
              <a:effectLst>
                <a:outerShdw blurRad="38100" dist="38100" dir="2700000" algn="tl">
                  <a:srgbClr val="000000"/>
                </a:outerShdw>
              </a:effectLst>
              <a:latin typeface="Arial" charset="0"/>
            </a:endParaRPr>
          </a:p>
          <a:p>
            <a:pPr marL="800100" lvl="1" indent="-342900">
              <a:buClr>
                <a:schemeClr val="hlink"/>
              </a:buClr>
              <a:buFont typeface="Wingdings" pitchFamily="2" charset="2"/>
              <a:buChar char="Ø"/>
              <a:defRPr/>
            </a:pPr>
            <a:r>
              <a:rPr lang="en-US" sz="2000" b="0">
                <a:latin typeface="Arial" charset="0"/>
              </a:rPr>
              <a:t>Apopka, despite good intentions, could not provide same level of service</a:t>
            </a:r>
          </a:p>
          <a:p>
            <a:pPr marL="800100" lvl="1" indent="-342900">
              <a:buClr>
                <a:schemeClr val="hlink"/>
              </a:buClr>
              <a:buFont typeface="Wingdings" pitchFamily="2" charset="2"/>
              <a:buChar char="Ø"/>
              <a:defRPr/>
            </a:pPr>
            <a:r>
              <a:rPr lang="en-US" sz="2000" b="0">
                <a:latin typeface="Arial" charset="0"/>
              </a:rPr>
              <a:t>“Worst mistake” of his career</a:t>
            </a:r>
          </a:p>
          <a:p>
            <a:pPr marL="800100" lvl="1" indent="-342900">
              <a:buClr>
                <a:schemeClr val="hlink"/>
              </a:buClr>
              <a:buFont typeface="Wingdings" pitchFamily="2" charset="2"/>
              <a:buChar char="Ø"/>
              <a:defRPr/>
            </a:pPr>
            <a:r>
              <a:rPr lang="en-US" sz="2000" b="0">
                <a:latin typeface="Arial" charset="0"/>
              </a:rPr>
              <a:t>“To this day, I am ashamed that our level of service to those counting on it was diminished”</a:t>
            </a:r>
          </a:p>
          <a:p>
            <a:pPr marL="800100" lvl="1" indent="-342900">
              <a:buClr>
                <a:schemeClr val="hlink"/>
              </a:buClr>
              <a:buFont typeface="Wingdings" pitchFamily="2" charset="2"/>
              <a:buChar char="Ø"/>
              <a:defRPr/>
            </a:pPr>
            <a:r>
              <a:rPr lang="en-US" sz="2000" b="0">
                <a:latin typeface="Arial" charset="0"/>
              </a:rPr>
              <a:t>Maitland is still living with “well-intended bad decision”</a:t>
            </a:r>
          </a:p>
          <a:p>
            <a:pPr marL="1257300" lvl="2" indent="-342900">
              <a:buClr>
                <a:schemeClr val="hlink"/>
              </a:buClr>
              <a:buFont typeface="Wingdings" pitchFamily="2" charset="2"/>
              <a:buChar char="Ø"/>
              <a:defRPr/>
            </a:pPr>
            <a:r>
              <a:rPr lang="en-US" sz="2000" b="0">
                <a:latin typeface="Arial" charset="0"/>
              </a:rPr>
              <a:t>Lack of local knowledge</a:t>
            </a:r>
          </a:p>
          <a:p>
            <a:pPr marL="1257300" lvl="2" indent="-342900">
              <a:buClr>
                <a:schemeClr val="hlink"/>
              </a:buClr>
              <a:buFont typeface="Wingdings" pitchFamily="2" charset="2"/>
              <a:buChar char="Ø"/>
              <a:defRPr/>
            </a:pPr>
            <a:r>
              <a:rPr lang="en-US" sz="2000" b="0">
                <a:latin typeface="Arial" charset="0"/>
              </a:rPr>
              <a:t>Loss of identity</a:t>
            </a:r>
          </a:p>
          <a:p>
            <a:pPr marL="1257300" lvl="2" indent="-342900">
              <a:buClr>
                <a:schemeClr val="hlink"/>
              </a:buClr>
              <a:buFont typeface="Wingdings" pitchFamily="2" charset="2"/>
              <a:buChar char="Ø"/>
              <a:defRPr/>
            </a:pPr>
            <a:r>
              <a:rPr lang="en-US" sz="2000" b="0">
                <a:latin typeface="Arial" charset="0"/>
              </a:rPr>
              <a:t>Impersonal service</a:t>
            </a:r>
          </a:p>
          <a:p>
            <a:pPr marL="1257300" lvl="2" indent="-342900">
              <a:buClr>
                <a:schemeClr val="hlink"/>
              </a:buClr>
              <a:buFont typeface="Wingdings" pitchFamily="2" charset="2"/>
              <a:buChar char="Ø"/>
              <a:defRPr/>
            </a:pPr>
            <a:r>
              <a:rPr lang="en-US" sz="2000" b="0">
                <a:latin typeface="Arial" charset="0"/>
              </a:rPr>
              <a:t>Delays in responsiveness</a:t>
            </a:r>
          </a:p>
          <a:p>
            <a:pPr marL="1257300" lvl="2" indent="-342900">
              <a:buClr>
                <a:schemeClr val="hlink"/>
              </a:buClr>
              <a:buFont typeface="Wingdings" pitchFamily="2" charset="2"/>
              <a:buChar char="Ø"/>
              <a:defRPr/>
            </a:pPr>
            <a:r>
              <a:rPr lang="en-US" sz="2000" b="0">
                <a:latin typeface="Arial" charset="0"/>
              </a:rPr>
              <a:t>PD was locked</a:t>
            </a:r>
          </a:p>
          <a:p>
            <a:pPr marL="1257300" lvl="2" indent="-342900">
              <a:buClr>
                <a:schemeClr val="hlink"/>
              </a:buClr>
              <a:buFont typeface="Wingdings" pitchFamily="2" charset="2"/>
              <a:buChar char="Ø"/>
              <a:defRPr/>
            </a:pPr>
            <a:r>
              <a:rPr lang="en-US" sz="2000" b="0">
                <a:latin typeface="Arial" charset="0"/>
              </a:rPr>
              <a:t>Call box outside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a:p>
        </p:txBody>
      </p:sp>
      <p:sp>
        <p:nvSpPr>
          <p:cNvPr id="3" name="Content Placeholder 2"/>
          <p:cNvSpPr>
            <a:spLocks noGrp="1"/>
          </p:cNvSpPr>
          <p:nvPr>
            <p:ph idx="1"/>
          </p:nvPr>
        </p:nvSpPr>
        <p:spPr>
          <a:xfrm>
            <a:off x="457200" y="1600200"/>
            <a:ext cx="8229600" cy="4876800"/>
          </a:xfrm>
        </p:spPr>
        <p:txBody>
          <a:bodyPr/>
          <a:lstStyle/>
          <a:p>
            <a:pPr marL="0" indent="0" eaLnBrk="1" hangingPunct="1">
              <a:buFont typeface="Wingdings" pitchFamily="2" charset="2"/>
              <a:buNone/>
              <a:defRPr/>
            </a:pPr>
            <a:r>
              <a:rPr lang="en-US" sz="2800" dirty="0" smtClean="0">
                <a:effectLst>
                  <a:outerShdw blurRad="38100" dist="38100" dir="2700000" algn="tl">
                    <a:srgbClr val="000000">
                      <a:alpha val="43137"/>
                    </a:srgbClr>
                  </a:outerShdw>
                </a:effectLst>
              </a:rPr>
              <a:t>Maitland Police Department - 2012</a:t>
            </a:r>
          </a:p>
          <a:p>
            <a:pPr eaLnBrk="1" hangingPunct="1">
              <a:defRPr/>
            </a:pPr>
            <a:r>
              <a:rPr lang="en-US" sz="1800" dirty="0" smtClean="0">
                <a:effectLst/>
              </a:rPr>
              <a:t>Chief of Police – Doug Ball</a:t>
            </a:r>
          </a:p>
          <a:p>
            <a:pPr eaLnBrk="1" hangingPunct="1">
              <a:defRPr/>
            </a:pPr>
            <a:r>
              <a:rPr lang="en-US" sz="1800" dirty="0" smtClean="0">
                <a:effectLst/>
              </a:rPr>
              <a:t>Apopka </a:t>
            </a:r>
            <a:r>
              <a:rPr lang="en-US" sz="1800" dirty="0">
                <a:effectLst/>
              </a:rPr>
              <a:t>is providing professional </a:t>
            </a:r>
            <a:r>
              <a:rPr lang="en-US" sz="1800" dirty="0" smtClean="0">
                <a:effectLst/>
              </a:rPr>
              <a:t>service, however</a:t>
            </a:r>
            <a:endParaRPr lang="en-US" sz="1800" dirty="0">
              <a:effectLst/>
            </a:endParaRPr>
          </a:p>
          <a:p>
            <a:pPr lvl="1" eaLnBrk="1" hangingPunct="1">
              <a:defRPr/>
            </a:pPr>
            <a:r>
              <a:rPr lang="en-US" sz="1400" dirty="0">
                <a:effectLst/>
              </a:rPr>
              <a:t>Maitland is </a:t>
            </a:r>
            <a:r>
              <a:rPr lang="en-US" sz="1400" dirty="0" smtClean="0">
                <a:effectLst/>
              </a:rPr>
              <a:t>still struggling </a:t>
            </a:r>
            <a:r>
              <a:rPr lang="en-US" sz="1400" dirty="0">
                <a:effectLst/>
              </a:rPr>
              <a:t>with the organizational and structural limitations</a:t>
            </a:r>
          </a:p>
          <a:p>
            <a:pPr lvl="1" eaLnBrk="1" hangingPunct="1">
              <a:defRPr/>
            </a:pPr>
            <a:r>
              <a:rPr lang="en-US" sz="1400" dirty="0">
                <a:effectLst/>
              </a:rPr>
              <a:t>Chief </a:t>
            </a:r>
            <a:r>
              <a:rPr lang="en-US" sz="1400" dirty="0" smtClean="0">
                <a:effectLst/>
              </a:rPr>
              <a:t>Ball </a:t>
            </a:r>
            <a:r>
              <a:rPr lang="en-US" sz="1400" dirty="0">
                <a:effectLst/>
              </a:rPr>
              <a:t>reports:</a:t>
            </a:r>
          </a:p>
          <a:p>
            <a:pPr lvl="2" eaLnBrk="1" hangingPunct="1">
              <a:defRPr/>
            </a:pPr>
            <a:r>
              <a:rPr lang="en-US" sz="1400" dirty="0">
                <a:effectLst/>
              </a:rPr>
              <a:t>There is a “tremendous” loss of service to their residents</a:t>
            </a:r>
          </a:p>
          <a:p>
            <a:pPr lvl="2" eaLnBrk="1" hangingPunct="1">
              <a:defRPr/>
            </a:pPr>
            <a:r>
              <a:rPr lang="en-US" sz="1400" dirty="0">
                <a:effectLst/>
              </a:rPr>
              <a:t>No one staffs the police department after business hours</a:t>
            </a:r>
          </a:p>
          <a:p>
            <a:pPr lvl="2" eaLnBrk="1" hangingPunct="1">
              <a:defRPr/>
            </a:pPr>
            <a:r>
              <a:rPr lang="en-US" sz="1400" dirty="0">
                <a:effectLst/>
              </a:rPr>
              <a:t>The Apopka dispatch has little to no local knowledge of </a:t>
            </a:r>
            <a:r>
              <a:rPr lang="en-US" sz="1400" dirty="0" smtClean="0">
                <a:effectLst/>
              </a:rPr>
              <a:t>Maitland</a:t>
            </a:r>
          </a:p>
          <a:p>
            <a:pPr lvl="2" eaLnBrk="1" hangingPunct="1">
              <a:defRPr/>
            </a:pPr>
            <a:r>
              <a:rPr lang="en-US" sz="1400" dirty="0" smtClean="0">
                <a:effectLst/>
              </a:rPr>
              <a:t>Citizen complaints are weekly</a:t>
            </a:r>
            <a:endParaRPr lang="en-US" sz="1400" dirty="0">
              <a:effectLst/>
            </a:endParaRPr>
          </a:p>
          <a:p>
            <a:pPr lvl="2" eaLnBrk="1" hangingPunct="1">
              <a:defRPr/>
            </a:pPr>
            <a:r>
              <a:rPr lang="en-US" sz="1400" dirty="0">
                <a:effectLst/>
              </a:rPr>
              <a:t>The CAD system of Apopka is totally incompatible with Maitland’s reporting and records management software. There is no integration or interface. </a:t>
            </a:r>
            <a:r>
              <a:rPr lang="en-US" sz="1400" dirty="0" smtClean="0">
                <a:effectLst/>
              </a:rPr>
              <a:t> Because </a:t>
            </a:r>
            <a:r>
              <a:rPr lang="en-US" sz="1400" dirty="0">
                <a:effectLst/>
              </a:rPr>
              <a:t>of the software difference, there is a potential for:</a:t>
            </a:r>
          </a:p>
          <a:p>
            <a:pPr lvl="3" eaLnBrk="1" hangingPunct="1">
              <a:defRPr/>
            </a:pPr>
            <a:r>
              <a:rPr lang="en-US" sz="1400" dirty="0">
                <a:effectLst/>
              </a:rPr>
              <a:t>loss of information</a:t>
            </a:r>
          </a:p>
          <a:p>
            <a:pPr lvl="3" eaLnBrk="1" hangingPunct="1">
              <a:defRPr/>
            </a:pPr>
            <a:r>
              <a:rPr lang="en-US" sz="1400" dirty="0">
                <a:effectLst/>
              </a:rPr>
              <a:t>reporting inefficiency</a:t>
            </a:r>
          </a:p>
          <a:p>
            <a:pPr lvl="3" eaLnBrk="1" hangingPunct="1">
              <a:defRPr/>
            </a:pPr>
            <a:r>
              <a:rPr lang="en-US" sz="1400" dirty="0">
                <a:effectLst/>
              </a:rPr>
              <a:t>increased liability through miscommunication</a:t>
            </a:r>
          </a:p>
          <a:p>
            <a:pPr marL="457200" lvl="1" indent="0" eaLnBrk="1" hangingPunct="1">
              <a:buFont typeface="Wingdings" pitchFamily="2" charset="2"/>
              <a:buNone/>
              <a:defRPr/>
            </a:pPr>
            <a:endParaRPr lang="en-US" sz="1200" dirty="0"/>
          </a:p>
          <a:p>
            <a:pPr marL="457200" lvl="1" indent="0" eaLnBrk="1" hangingPunct="1">
              <a:buFont typeface="Wingdings" pitchFamily="2" charset="2"/>
              <a:buNone/>
              <a:defRPr/>
            </a:pPr>
            <a:endParaRPr lang="en-US" sz="1200" dirty="0"/>
          </a:p>
          <a:p>
            <a:pPr>
              <a:defRPr/>
            </a:pPr>
            <a:endParaRPr lang="en-US" dirty="0"/>
          </a:p>
        </p:txBody>
      </p:sp>
      <p:pic>
        <p:nvPicPr>
          <p:cNvPr id="61443" name="Content Placeholder 3" descr="MPDlogo (no background)"/>
          <p:cNvPicPr>
            <a:picLocks noChangeAspect="1" noChangeArrowheads="1"/>
          </p:cNvPicPr>
          <p:nvPr/>
        </p:nvPicPr>
        <p:blipFill>
          <a:blip r:embed="rId2"/>
          <a:srcRect/>
          <a:stretch>
            <a:fillRect/>
          </a:stretch>
        </p:blipFill>
        <p:spPr bwMode="auto">
          <a:xfrm>
            <a:off x="7239000" y="1322388"/>
            <a:ext cx="1600200" cy="199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smtClean="0"/>
          </a:p>
        </p:txBody>
      </p:sp>
      <p:sp>
        <p:nvSpPr>
          <p:cNvPr id="3" name="Content Placeholder 2"/>
          <p:cNvSpPr>
            <a:spLocks noGrp="1"/>
          </p:cNvSpPr>
          <p:nvPr>
            <p:ph idx="1"/>
          </p:nvPr>
        </p:nvSpPr>
        <p:spPr>
          <a:xfrm>
            <a:off x="457200" y="1600200"/>
            <a:ext cx="8229600" cy="5105400"/>
          </a:xfrm>
        </p:spPr>
        <p:txBody>
          <a:bodyPr/>
          <a:lstStyle/>
          <a:p>
            <a:pPr marL="0" indent="0" eaLnBrk="1" hangingPunct="1">
              <a:buFont typeface="Wingdings" pitchFamily="2" charset="2"/>
              <a:buNone/>
              <a:defRPr/>
            </a:pPr>
            <a:r>
              <a:rPr lang="en-US" dirty="0" smtClean="0"/>
              <a:t>Maitland Police Department </a:t>
            </a:r>
          </a:p>
          <a:p>
            <a:pPr eaLnBrk="1" hangingPunct="1">
              <a:defRPr/>
            </a:pPr>
            <a:r>
              <a:rPr lang="en-US" sz="2000" dirty="0" smtClean="0">
                <a:effectLst/>
              </a:rPr>
              <a:t>Software Issues</a:t>
            </a:r>
          </a:p>
          <a:p>
            <a:pPr lvl="1" eaLnBrk="1" hangingPunct="1">
              <a:defRPr/>
            </a:pPr>
            <a:r>
              <a:rPr lang="en-US" sz="1600" dirty="0" smtClean="0">
                <a:effectLst/>
              </a:rPr>
              <a:t>Apopka CAD </a:t>
            </a:r>
          </a:p>
          <a:p>
            <a:pPr lvl="1" eaLnBrk="1" hangingPunct="1">
              <a:defRPr/>
            </a:pPr>
            <a:r>
              <a:rPr lang="en-US" sz="1600" dirty="0" smtClean="0">
                <a:effectLst/>
              </a:rPr>
              <a:t>Incompatible with Maitland reporting and records management system</a:t>
            </a:r>
          </a:p>
          <a:p>
            <a:pPr lvl="1" eaLnBrk="1" hangingPunct="1">
              <a:defRPr/>
            </a:pPr>
            <a:r>
              <a:rPr lang="en-US" sz="1600" dirty="0" smtClean="0">
                <a:effectLst/>
              </a:rPr>
              <a:t>The cost, time and staff effort to match Apopka’s software will be enormous.</a:t>
            </a:r>
          </a:p>
          <a:p>
            <a:pPr eaLnBrk="1" hangingPunct="1">
              <a:defRPr/>
            </a:pPr>
            <a:endParaRPr lang="en-US" sz="2000" dirty="0" smtClean="0">
              <a:effectLst/>
            </a:endParaRPr>
          </a:p>
          <a:p>
            <a:pPr eaLnBrk="1" hangingPunct="1">
              <a:defRPr/>
            </a:pPr>
            <a:endParaRPr lang="en-US" sz="2000" dirty="0">
              <a:effectLst/>
            </a:endParaRPr>
          </a:p>
          <a:p>
            <a:pPr eaLnBrk="1" hangingPunct="1">
              <a:defRPr/>
            </a:pPr>
            <a:endParaRPr lang="en-US" sz="2000" dirty="0" smtClean="0">
              <a:effectLst/>
            </a:endParaRPr>
          </a:p>
          <a:p>
            <a:pPr eaLnBrk="1" hangingPunct="1">
              <a:defRPr/>
            </a:pPr>
            <a:endParaRPr lang="en-US" sz="2000" dirty="0" smtClean="0">
              <a:effectLst/>
            </a:endParaRPr>
          </a:p>
          <a:p>
            <a:pPr eaLnBrk="1" hangingPunct="1">
              <a:defRPr/>
            </a:pPr>
            <a:r>
              <a:rPr lang="en-US" sz="2000" dirty="0">
                <a:effectLst/>
              </a:rPr>
              <a:t>Contract has an automatic 5.5% increase per year</a:t>
            </a:r>
          </a:p>
          <a:p>
            <a:pPr eaLnBrk="1" hangingPunct="1">
              <a:defRPr/>
            </a:pPr>
            <a:r>
              <a:rPr lang="en-US" sz="2000" dirty="0" smtClean="0">
                <a:effectLst/>
              </a:rPr>
              <a:t>Maitland PD would like to re-implement their own communications unit, but cost is prohibitive</a:t>
            </a:r>
          </a:p>
          <a:p>
            <a:pPr lvl="1" eaLnBrk="1" hangingPunct="1">
              <a:defRPr/>
            </a:pPr>
            <a:endParaRPr lang="en-US" sz="2400" dirty="0" smtClean="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192399413"/>
              </p:ext>
            </p:extLst>
          </p:nvPr>
        </p:nvGraphicFramePr>
        <p:xfrm>
          <a:off x="914400" y="3657600"/>
          <a:ext cx="7086600" cy="1097280"/>
        </p:xfrm>
        <a:graphic>
          <a:graphicData uri="http://schemas.openxmlformats.org/drawingml/2006/table">
            <a:tbl>
              <a:tblPr firstRow="1" firstCol="1" bandRow="1">
                <a:tableStyleId>{B301B821-A1FF-4177-AEE7-76D212191A09}</a:tableStyleId>
              </a:tblPr>
              <a:tblGrid>
                <a:gridCol w="1346283"/>
                <a:gridCol w="1515745"/>
                <a:gridCol w="1515745"/>
                <a:gridCol w="1515745"/>
                <a:gridCol w="1193082"/>
              </a:tblGrid>
              <a:tr h="548482">
                <a:tc gridSpan="5">
                  <a:txBody>
                    <a:bodyPr/>
                    <a:lstStyle/>
                    <a:p>
                      <a:pPr marL="0" marR="0" algn="ctr">
                        <a:spcBef>
                          <a:spcPts val="0"/>
                        </a:spcBef>
                        <a:spcAft>
                          <a:spcPts val="0"/>
                        </a:spcAft>
                      </a:pPr>
                      <a:r>
                        <a:rPr lang="en-US" sz="1800" dirty="0">
                          <a:solidFill>
                            <a:schemeClr val="bg2"/>
                          </a:solidFill>
                          <a:effectLst/>
                        </a:rPr>
                        <a:t>Maitland Police Department Communications Contract</a:t>
                      </a:r>
                    </a:p>
                    <a:p>
                      <a:pPr marL="0" marR="0" algn="ctr">
                        <a:spcBef>
                          <a:spcPts val="0"/>
                        </a:spcBef>
                        <a:spcAft>
                          <a:spcPts val="0"/>
                        </a:spcAft>
                      </a:pPr>
                      <a:r>
                        <a:rPr lang="en-US" sz="1800" dirty="0">
                          <a:solidFill>
                            <a:schemeClr val="bg2"/>
                          </a:solidFill>
                          <a:effectLst/>
                        </a:rPr>
                        <a:t>2011-2015</a:t>
                      </a:r>
                      <a:endParaRPr lang="en-US" sz="1800" dirty="0">
                        <a:solidFill>
                          <a:schemeClr val="bg2"/>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241">
                <a:tc>
                  <a:txBody>
                    <a:bodyPr/>
                    <a:lstStyle/>
                    <a:p>
                      <a:pPr marL="0" marR="0" algn="ctr">
                        <a:spcBef>
                          <a:spcPts val="0"/>
                        </a:spcBef>
                        <a:spcAft>
                          <a:spcPts val="0"/>
                        </a:spcAft>
                      </a:pPr>
                      <a:r>
                        <a:rPr lang="en-US" sz="1800" b="0" dirty="0">
                          <a:effectLst/>
                        </a:rPr>
                        <a:t>2011</a:t>
                      </a:r>
                      <a:endParaRPr lang="en-US" sz="18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2012</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2013</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2014</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2015</a:t>
                      </a:r>
                      <a:endParaRPr lang="en-US" sz="1800" dirty="0">
                        <a:effectLst/>
                        <a:latin typeface="Times New Roman"/>
                        <a:ea typeface="Times New Roman"/>
                      </a:endParaRPr>
                    </a:p>
                  </a:txBody>
                  <a:tcPr marL="68580" marR="68580" marT="0" marB="0"/>
                </a:tc>
              </a:tr>
              <a:tr h="274241">
                <a:tc>
                  <a:txBody>
                    <a:bodyPr/>
                    <a:lstStyle/>
                    <a:p>
                      <a:pPr marL="0" marR="0" algn="ctr">
                        <a:spcBef>
                          <a:spcPts val="0"/>
                        </a:spcBef>
                        <a:spcAft>
                          <a:spcPts val="0"/>
                        </a:spcAft>
                      </a:pPr>
                      <a:r>
                        <a:rPr lang="en-US" sz="1800" b="0" dirty="0">
                          <a:effectLst/>
                        </a:rPr>
                        <a:t>372,475</a:t>
                      </a:r>
                      <a:endParaRPr lang="en-US" sz="18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393,000</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414,600</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437,400</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461,400</a:t>
                      </a:r>
                      <a:endParaRPr lang="en-US" sz="18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smtClean="0"/>
          </a:p>
        </p:txBody>
      </p:sp>
      <p:sp>
        <p:nvSpPr>
          <p:cNvPr id="3" name="Content Placeholder 2"/>
          <p:cNvSpPr>
            <a:spLocks noGrp="1"/>
          </p:cNvSpPr>
          <p:nvPr>
            <p:ph idx="1"/>
          </p:nvPr>
        </p:nvSpPr>
        <p:spPr>
          <a:xfrm>
            <a:off x="457200" y="1600200"/>
            <a:ext cx="8229600" cy="4724400"/>
          </a:xfrm>
        </p:spPr>
        <p:txBody>
          <a:bodyPr/>
          <a:lstStyle/>
          <a:p>
            <a:pPr marL="0" indent="0" eaLnBrk="1" hangingPunct="1">
              <a:buFont typeface="Wingdings" pitchFamily="2" charset="2"/>
              <a:buNone/>
              <a:defRPr/>
            </a:pPr>
            <a:endParaRPr lang="en-US" dirty="0" smtClean="0"/>
          </a:p>
          <a:p>
            <a:pPr marL="0" indent="0" eaLnBrk="1" hangingPunct="1">
              <a:buFont typeface="Wingdings" pitchFamily="2" charset="2"/>
              <a:buNone/>
              <a:defRPr/>
            </a:pPr>
            <a:r>
              <a:rPr lang="en-US" dirty="0" smtClean="0"/>
              <a:t>Clermont Police Department</a:t>
            </a:r>
          </a:p>
          <a:p>
            <a:pPr eaLnBrk="1" hangingPunct="1">
              <a:defRPr/>
            </a:pPr>
            <a:r>
              <a:rPr lang="en-US" sz="2400" dirty="0" smtClean="0">
                <a:effectLst/>
              </a:rPr>
              <a:t>2010 outsourced to LCSO</a:t>
            </a:r>
          </a:p>
          <a:p>
            <a:pPr lvl="1" eaLnBrk="1" hangingPunct="1">
              <a:defRPr/>
            </a:pPr>
            <a:r>
              <a:rPr lang="en-US" sz="2000" dirty="0" smtClean="0">
                <a:effectLst/>
              </a:rPr>
              <a:t>To save money</a:t>
            </a:r>
          </a:p>
          <a:p>
            <a:pPr lvl="1" eaLnBrk="1" hangingPunct="1">
              <a:defRPr/>
            </a:pPr>
            <a:r>
              <a:rPr lang="en-US" sz="2000" dirty="0" smtClean="0">
                <a:effectLst/>
              </a:rPr>
              <a:t>Improve communications effectiveness</a:t>
            </a:r>
          </a:p>
          <a:p>
            <a:pPr eaLnBrk="1" hangingPunct="1">
              <a:defRPr/>
            </a:pPr>
            <a:r>
              <a:rPr lang="en-US" sz="2400" dirty="0" smtClean="0">
                <a:effectLst/>
              </a:rPr>
              <a:t>As a result</a:t>
            </a:r>
          </a:p>
          <a:p>
            <a:pPr lvl="1" eaLnBrk="1" hangingPunct="1">
              <a:defRPr/>
            </a:pPr>
            <a:r>
              <a:rPr lang="en-US" sz="2000" dirty="0" smtClean="0">
                <a:effectLst/>
              </a:rPr>
              <a:t>Police Station is locked everyday at 6:30pm</a:t>
            </a:r>
          </a:p>
          <a:p>
            <a:pPr lvl="1" eaLnBrk="1" hangingPunct="1">
              <a:defRPr/>
            </a:pPr>
            <a:r>
              <a:rPr lang="en-US" sz="2000" dirty="0" smtClean="0">
                <a:effectLst/>
              </a:rPr>
              <a:t>Call box is located outside</a:t>
            </a:r>
          </a:p>
          <a:p>
            <a:pPr lvl="1" eaLnBrk="1" hangingPunct="1">
              <a:defRPr/>
            </a:pPr>
            <a:r>
              <a:rPr lang="en-US" sz="2000" dirty="0" smtClean="0">
                <a:effectLst/>
              </a:rPr>
              <a:t>There is no staffing at police station</a:t>
            </a:r>
          </a:p>
          <a:p>
            <a:pPr lvl="1" eaLnBrk="1" hangingPunct="1">
              <a:defRPr/>
            </a:pPr>
            <a:r>
              <a:rPr lang="en-US" sz="2000" dirty="0" smtClean="0">
                <a:effectLst/>
              </a:rPr>
              <a:t>Clermont terminated all 11 dispatchers</a:t>
            </a:r>
          </a:p>
          <a:p>
            <a:pPr marL="457200" lvl="1" indent="0" eaLnBrk="1" hangingPunct="1">
              <a:buNone/>
              <a:defRPr/>
            </a:pPr>
            <a:r>
              <a:rPr lang="en-US" sz="2000" dirty="0" smtClean="0">
                <a:effectLst/>
              </a:rPr>
              <a:t>Note: LCSO did not hire any of the terminated dispatchers</a:t>
            </a:r>
          </a:p>
        </p:txBody>
      </p:sp>
      <p:pic>
        <p:nvPicPr>
          <p:cNvPr id="63491" name="Picture 4"/>
          <p:cNvPicPr>
            <a:picLocks noChangeAspect="1" noChangeArrowheads="1"/>
          </p:cNvPicPr>
          <p:nvPr/>
        </p:nvPicPr>
        <p:blipFill>
          <a:blip r:embed="rId2"/>
          <a:srcRect/>
          <a:stretch>
            <a:fillRect/>
          </a:stretch>
        </p:blipFill>
        <p:spPr bwMode="auto">
          <a:xfrm>
            <a:off x="6510338" y="2438400"/>
            <a:ext cx="206692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smtClean="0"/>
          </a:p>
        </p:txBody>
      </p:sp>
      <p:sp>
        <p:nvSpPr>
          <p:cNvPr id="3" name="Content Placeholder 2"/>
          <p:cNvSpPr>
            <a:spLocks noGrp="1"/>
          </p:cNvSpPr>
          <p:nvPr>
            <p:ph idx="1"/>
          </p:nvPr>
        </p:nvSpPr>
        <p:spPr>
          <a:xfrm>
            <a:off x="457200" y="1600200"/>
            <a:ext cx="8229600" cy="5257800"/>
          </a:xfrm>
        </p:spPr>
        <p:txBody>
          <a:bodyPr/>
          <a:lstStyle/>
          <a:p>
            <a:pPr marL="0" indent="0" eaLnBrk="1" hangingPunct="1">
              <a:buFont typeface="Wingdings" pitchFamily="2" charset="2"/>
              <a:buNone/>
              <a:defRPr/>
            </a:pPr>
            <a:r>
              <a:rPr lang="en-US" smtClean="0"/>
              <a:t>Clermont Police Department</a:t>
            </a:r>
          </a:p>
          <a:p>
            <a:pPr marL="0" indent="0" eaLnBrk="1" hangingPunct="1">
              <a:defRPr/>
            </a:pPr>
            <a:r>
              <a:rPr lang="en-US" sz="2000" smtClean="0">
                <a:effectLst/>
              </a:rPr>
              <a:t>Five year contract</a:t>
            </a:r>
          </a:p>
          <a:p>
            <a:pPr lvl="1" eaLnBrk="1" hangingPunct="1">
              <a:defRPr/>
            </a:pPr>
            <a:r>
              <a:rPr lang="en-US" sz="2000" smtClean="0">
                <a:effectLst/>
              </a:rPr>
              <a:t>$396,426 annually, either party can request to renegotiate</a:t>
            </a:r>
          </a:p>
          <a:p>
            <a:pPr marL="0" indent="0" eaLnBrk="1" hangingPunct="1">
              <a:defRPr/>
            </a:pPr>
            <a:r>
              <a:rPr lang="en-US" sz="2000" smtClean="0">
                <a:effectLst/>
              </a:rPr>
              <a:t>Equipment and furniture, one time outlay</a:t>
            </a:r>
          </a:p>
          <a:p>
            <a:pPr marL="0" indent="0" eaLnBrk="1" hangingPunct="1">
              <a:defRPr/>
            </a:pPr>
            <a:r>
              <a:rPr lang="en-US" sz="2000" smtClean="0">
                <a:effectLst/>
              </a:rPr>
              <a:t>Equipment , annual payment</a:t>
            </a:r>
          </a:p>
          <a:p>
            <a:pPr marL="0" indent="0" eaLnBrk="1" hangingPunct="1">
              <a:defRPr/>
            </a:pPr>
            <a:r>
              <a:rPr lang="en-US" sz="2000" smtClean="0">
                <a:effectLst/>
              </a:rPr>
              <a:t>LCSO uses Spillman Computer Aided Dispatch (CAD) software</a:t>
            </a:r>
          </a:p>
          <a:p>
            <a:pPr marL="0" indent="0" eaLnBrk="1" hangingPunct="1">
              <a:defRPr/>
            </a:pPr>
            <a:r>
              <a:rPr lang="en-US" sz="2000" smtClean="0">
                <a:effectLst/>
              </a:rPr>
              <a:t>Clermont had to buy Spillman operating software</a:t>
            </a:r>
          </a:p>
          <a:p>
            <a:pPr lvl="1" eaLnBrk="1" hangingPunct="1">
              <a:defRPr/>
            </a:pPr>
            <a:r>
              <a:rPr lang="en-US" sz="1600" smtClean="0">
                <a:effectLst/>
              </a:rPr>
              <a:t>Report writing</a:t>
            </a:r>
          </a:p>
          <a:p>
            <a:pPr lvl="1" eaLnBrk="1" hangingPunct="1">
              <a:defRPr/>
            </a:pPr>
            <a:r>
              <a:rPr lang="en-US" sz="1600" smtClean="0">
                <a:effectLst/>
              </a:rPr>
              <a:t>Records Management</a:t>
            </a:r>
          </a:p>
          <a:p>
            <a:pPr lvl="1" eaLnBrk="1" hangingPunct="1">
              <a:defRPr/>
            </a:pPr>
            <a:r>
              <a:rPr lang="en-US" sz="1600" smtClean="0">
                <a:effectLst/>
              </a:rPr>
              <a:t>Traffic crashes</a:t>
            </a:r>
            <a:endParaRPr lang="en-US" sz="2000" smtClean="0">
              <a:effectLst/>
            </a:endParaRPr>
          </a:p>
          <a:p>
            <a:pPr marL="0" indent="0" eaLnBrk="1" hangingPunct="1">
              <a:defRPr/>
            </a:pPr>
            <a:r>
              <a:rPr lang="en-US" sz="2000" smtClean="0">
                <a:effectLst/>
              </a:rPr>
              <a:t>Data records conversion</a:t>
            </a:r>
          </a:p>
          <a:p>
            <a:pPr lvl="1" eaLnBrk="1" hangingPunct="1">
              <a:defRPr/>
            </a:pPr>
            <a:r>
              <a:rPr lang="en-US" sz="1600" smtClean="0">
                <a:effectLst/>
              </a:rPr>
              <a:t>USA, New World, Spillman to access archived records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Other Agencies</a:t>
            </a:r>
            <a:endParaRPr lang="en-US" dirty="0" smtClean="0"/>
          </a:p>
        </p:txBody>
      </p:sp>
      <p:sp>
        <p:nvSpPr>
          <p:cNvPr id="3" name="Content Placeholder 2"/>
          <p:cNvSpPr>
            <a:spLocks noGrp="1"/>
          </p:cNvSpPr>
          <p:nvPr>
            <p:ph idx="1"/>
          </p:nvPr>
        </p:nvSpPr>
        <p:spPr>
          <a:xfrm>
            <a:off x="457200" y="1600200"/>
            <a:ext cx="8229600" cy="4876800"/>
          </a:xfrm>
        </p:spPr>
        <p:txBody>
          <a:bodyPr/>
          <a:lstStyle/>
          <a:p>
            <a:pPr marL="0" indent="0" eaLnBrk="1" hangingPunct="1">
              <a:buFont typeface="Wingdings" pitchFamily="2" charset="2"/>
              <a:buNone/>
              <a:defRPr/>
            </a:pPr>
            <a:r>
              <a:rPr lang="en-US" dirty="0" smtClean="0"/>
              <a:t>Clermont Police Department</a:t>
            </a:r>
          </a:p>
          <a:p>
            <a:pPr eaLnBrk="1" hangingPunct="1">
              <a:defRPr/>
            </a:pPr>
            <a:r>
              <a:rPr lang="en-US" sz="2000" b="1" dirty="0" smtClean="0">
                <a:effectLst/>
              </a:rPr>
              <a:t>Clermont outsourcing costs:</a:t>
            </a:r>
            <a:endParaRPr lang="en-US" sz="2000" dirty="0" smtClean="0">
              <a:effectLst/>
            </a:endParaRPr>
          </a:p>
          <a:p>
            <a:pPr lvl="1" eaLnBrk="1" hangingPunct="1">
              <a:defRPr/>
            </a:pPr>
            <a:r>
              <a:rPr lang="en-US" sz="1800" dirty="0" smtClean="0">
                <a:effectLst/>
              </a:rPr>
              <a:t>$396,426 (annual for salaries and benefits)</a:t>
            </a:r>
          </a:p>
          <a:p>
            <a:pPr lvl="1" eaLnBrk="1" hangingPunct="1">
              <a:defRPr/>
            </a:pPr>
            <a:r>
              <a:rPr lang="en-US" sz="1800" dirty="0" smtClean="0">
                <a:effectLst/>
              </a:rPr>
              <a:t>$102,713 one-time payment for equipment</a:t>
            </a:r>
          </a:p>
          <a:p>
            <a:pPr lvl="1" eaLnBrk="1" hangingPunct="1">
              <a:defRPr/>
            </a:pPr>
            <a:r>
              <a:rPr lang="en-US" sz="1800" dirty="0" smtClean="0">
                <a:effectLst/>
              </a:rPr>
              <a:t>$19,626 annual payment for equipment</a:t>
            </a:r>
          </a:p>
          <a:p>
            <a:pPr lvl="1" eaLnBrk="1" hangingPunct="1">
              <a:defRPr/>
            </a:pPr>
            <a:r>
              <a:rPr lang="en-US" sz="1800" dirty="0" smtClean="0">
                <a:effectLst/>
              </a:rPr>
              <a:t>$310,600 for software change</a:t>
            </a:r>
          </a:p>
          <a:p>
            <a:pPr lvl="1" eaLnBrk="1" hangingPunct="1">
              <a:defRPr/>
            </a:pPr>
            <a:r>
              <a:rPr lang="en-US" sz="1800" dirty="0" smtClean="0">
                <a:effectLst/>
              </a:rPr>
              <a:t>$34,825 annual maintenance for software </a:t>
            </a:r>
          </a:p>
          <a:p>
            <a:pPr lvl="1" eaLnBrk="1" hangingPunct="1">
              <a:defRPr/>
            </a:pPr>
            <a:r>
              <a:rPr lang="en-US" sz="1800" dirty="0" smtClean="0">
                <a:effectLst/>
              </a:rPr>
              <a:t>Cost to maintain 2 additional RMS		 	(unreported)</a:t>
            </a:r>
          </a:p>
          <a:p>
            <a:pPr lvl="1" eaLnBrk="1" hangingPunct="1">
              <a:defRPr/>
            </a:pPr>
            <a:r>
              <a:rPr lang="en-US" sz="1800" dirty="0" smtClean="0">
                <a:effectLst/>
              </a:rPr>
              <a:t>Employee accrual pay outs 				(unreported)</a:t>
            </a:r>
          </a:p>
          <a:p>
            <a:pPr lvl="1" eaLnBrk="1" hangingPunct="1">
              <a:defRPr/>
            </a:pPr>
            <a:r>
              <a:rPr lang="en-US" sz="1800" dirty="0" smtClean="0">
                <a:effectLst/>
              </a:rPr>
              <a:t>Unemployment expenses 				(unreported)</a:t>
            </a:r>
          </a:p>
          <a:p>
            <a:pPr eaLnBrk="1" hangingPunct="1">
              <a:defRPr/>
            </a:pPr>
            <a:r>
              <a:rPr lang="en-US" sz="1800" dirty="0" smtClean="0">
                <a:effectLst/>
              </a:rPr>
              <a:t>First year costs: 			$809,739 + unreported</a:t>
            </a:r>
          </a:p>
          <a:p>
            <a:pPr eaLnBrk="1" hangingPunct="1">
              <a:defRPr/>
            </a:pPr>
            <a:r>
              <a:rPr lang="en-US" sz="1800" dirty="0" smtClean="0">
                <a:effectLst/>
              </a:rPr>
              <a:t>Recurring yearly expense:		$450,877</a:t>
            </a:r>
          </a:p>
          <a:p>
            <a:pPr eaLnBrk="1" hangingPunct="1">
              <a:defRP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sz="3600" dirty="0" smtClean="0">
                <a:solidFill>
                  <a:srgbClr val="FFC000"/>
                </a:solidFill>
              </a:rPr>
              <a:t>Other Agencies</a:t>
            </a:r>
            <a:endParaRPr lang="en-US" sz="3600" dirty="0" smtClean="0"/>
          </a:p>
        </p:txBody>
      </p:sp>
      <p:sp>
        <p:nvSpPr>
          <p:cNvPr id="3" name="Content Placeholder 2"/>
          <p:cNvSpPr>
            <a:spLocks noGrp="1"/>
          </p:cNvSpPr>
          <p:nvPr>
            <p:ph idx="1"/>
          </p:nvPr>
        </p:nvSpPr>
        <p:spPr>
          <a:xfrm>
            <a:off x="228600" y="1219200"/>
            <a:ext cx="8534400" cy="5638800"/>
          </a:xfrm>
        </p:spPr>
        <p:txBody>
          <a:bodyPr/>
          <a:lstStyle/>
          <a:p>
            <a:pPr marL="0" indent="0" eaLnBrk="1" hangingPunct="1">
              <a:buFont typeface="Wingdings" pitchFamily="2" charset="2"/>
              <a:buNone/>
              <a:defRPr/>
            </a:pPr>
            <a:r>
              <a:rPr lang="en-US" dirty="0" smtClean="0"/>
              <a:t>Eustis Police Department</a:t>
            </a:r>
          </a:p>
          <a:p>
            <a:pPr marL="0" indent="0" eaLnBrk="1" hangingPunct="1">
              <a:buFont typeface="Wingdings" pitchFamily="2" charset="2"/>
              <a:buNone/>
              <a:defRPr/>
            </a:pPr>
            <a:r>
              <a:rPr lang="en-US" sz="2000" dirty="0" smtClean="0">
                <a:effectLst/>
              </a:rPr>
              <a:t>Chief of Police - Fred Cobb</a:t>
            </a:r>
          </a:p>
          <a:p>
            <a:pPr marL="0" indent="0" eaLnBrk="1" hangingPunct="1">
              <a:buFont typeface="Wingdings" pitchFamily="2" charset="2"/>
              <a:buNone/>
              <a:defRPr/>
            </a:pPr>
            <a:r>
              <a:rPr lang="en-US" sz="2000" dirty="0" smtClean="0">
                <a:effectLst/>
              </a:rPr>
              <a:t>Eustis Communications Unit </a:t>
            </a:r>
          </a:p>
          <a:p>
            <a:pPr lvl="1" eaLnBrk="1" hangingPunct="1">
              <a:defRPr/>
            </a:pPr>
            <a:r>
              <a:rPr lang="en-US" sz="1600" dirty="0" smtClean="0">
                <a:effectLst/>
              </a:rPr>
              <a:t>8 fulltime, 1 part time</a:t>
            </a:r>
          </a:p>
          <a:p>
            <a:pPr lvl="1" eaLnBrk="1" hangingPunct="1">
              <a:defRPr/>
            </a:pPr>
            <a:r>
              <a:rPr lang="en-US" sz="1600" dirty="0" smtClean="0">
                <a:effectLst/>
              </a:rPr>
              <a:t>2 on duty at all times</a:t>
            </a:r>
          </a:p>
          <a:p>
            <a:pPr lvl="1" eaLnBrk="1" hangingPunct="1">
              <a:defRPr/>
            </a:pPr>
            <a:r>
              <a:rPr lang="en-US" sz="1600" dirty="0" smtClean="0">
                <a:effectLst/>
              </a:rPr>
              <a:t>24/7 police station staffing</a:t>
            </a:r>
          </a:p>
          <a:p>
            <a:pPr lvl="1" eaLnBrk="1" hangingPunct="1">
              <a:defRPr/>
            </a:pPr>
            <a:r>
              <a:rPr lang="en-US" sz="1600" dirty="0" smtClean="0">
                <a:effectLst/>
              </a:rPr>
              <a:t>Monitor lobby via camera</a:t>
            </a:r>
          </a:p>
          <a:p>
            <a:pPr lvl="1" eaLnBrk="1" hangingPunct="1">
              <a:defRPr/>
            </a:pPr>
            <a:r>
              <a:rPr lang="en-US" sz="1600" dirty="0" smtClean="0">
                <a:effectLst/>
              </a:rPr>
              <a:t>Safety refuge</a:t>
            </a:r>
            <a:endParaRPr lang="en-US" sz="2400" dirty="0" smtClean="0">
              <a:effectLst/>
            </a:endParaRPr>
          </a:p>
          <a:p>
            <a:pPr eaLnBrk="1" hangingPunct="1">
              <a:defRPr/>
            </a:pPr>
            <a:r>
              <a:rPr lang="en-US" sz="2000" dirty="0" smtClean="0">
                <a:effectLst/>
              </a:rPr>
              <a:t>Chief Cobb has researched outsourcing and has determined the loss of service and management oversight outweigh any potential savings</a:t>
            </a:r>
          </a:p>
          <a:p>
            <a:pPr lvl="1" eaLnBrk="1" hangingPunct="1">
              <a:defRPr/>
            </a:pPr>
            <a:r>
              <a:rPr lang="en-US" sz="1600" dirty="0" smtClean="0">
                <a:effectLst/>
              </a:rPr>
              <a:t>Provides a great value to community</a:t>
            </a:r>
          </a:p>
          <a:p>
            <a:pPr lvl="1" eaLnBrk="1" hangingPunct="1">
              <a:defRPr/>
            </a:pPr>
            <a:r>
              <a:rPr lang="en-US" sz="1600" dirty="0" smtClean="0">
                <a:effectLst/>
              </a:rPr>
              <a:t>Knowledge of city and of potential problems</a:t>
            </a:r>
          </a:p>
          <a:p>
            <a:pPr lvl="1" eaLnBrk="1" hangingPunct="1">
              <a:defRPr/>
            </a:pPr>
            <a:r>
              <a:rPr lang="en-US" sz="1600" dirty="0" smtClean="0">
                <a:effectLst/>
              </a:rPr>
              <a:t>Described as “force multipliers”</a:t>
            </a:r>
          </a:p>
          <a:p>
            <a:pPr lvl="1" eaLnBrk="1" hangingPunct="1">
              <a:defRPr/>
            </a:pPr>
            <a:endParaRPr lang="en-US" sz="2000" dirty="0" smtClean="0">
              <a:effectLst/>
            </a:endParaRPr>
          </a:p>
          <a:p>
            <a:pPr eaLnBrk="1" hangingPunct="1">
              <a:defRPr/>
            </a:pPr>
            <a:endParaRPr lang="en-US" sz="2400" dirty="0" smtClean="0">
              <a:effectLst/>
            </a:endParaRPr>
          </a:p>
        </p:txBody>
      </p:sp>
      <p:pic>
        <p:nvPicPr>
          <p:cNvPr id="66563" name="Picture 3" descr="C:\Documents and Settings\rauthr\Local Settings\Temporary Internet Files\Content.Word\EPDPatch.bmp"/>
          <p:cNvPicPr>
            <a:picLocks noChangeAspect="1" noChangeArrowheads="1"/>
          </p:cNvPicPr>
          <p:nvPr/>
        </p:nvPicPr>
        <p:blipFill>
          <a:blip r:embed="rId2"/>
          <a:srcRect/>
          <a:stretch>
            <a:fillRect/>
          </a:stretch>
        </p:blipFill>
        <p:spPr bwMode="auto">
          <a:xfrm>
            <a:off x="6400800" y="1600200"/>
            <a:ext cx="1638300" cy="22098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601921161"/>
              </p:ext>
            </p:extLst>
          </p:nvPr>
        </p:nvGraphicFramePr>
        <p:xfrm>
          <a:off x="1295400" y="5562600"/>
          <a:ext cx="6172200" cy="1097280"/>
        </p:xfrm>
        <a:graphic>
          <a:graphicData uri="http://schemas.openxmlformats.org/drawingml/2006/table">
            <a:tbl>
              <a:tblPr firstRow="1" firstCol="1" bandRow="1">
                <a:tableStyleId>{B301B821-A1FF-4177-AEE7-76D212191A09}</a:tableStyleId>
              </a:tblPr>
              <a:tblGrid>
                <a:gridCol w="1172569"/>
                <a:gridCol w="1320165"/>
                <a:gridCol w="1320165"/>
                <a:gridCol w="1320165"/>
                <a:gridCol w="1039136"/>
              </a:tblGrid>
              <a:tr h="548482">
                <a:tc gridSpan="5">
                  <a:txBody>
                    <a:bodyPr/>
                    <a:lstStyle/>
                    <a:p>
                      <a:pPr marL="0" marR="0" algn="ctr">
                        <a:spcBef>
                          <a:spcPts val="0"/>
                        </a:spcBef>
                        <a:spcAft>
                          <a:spcPts val="0"/>
                        </a:spcAft>
                      </a:pPr>
                      <a:r>
                        <a:rPr lang="en-US" sz="1800" dirty="0">
                          <a:solidFill>
                            <a:schemeClr val="bg2"/>
                          </a:solidFill>
                          <a:effectLst/>
                        </a:rPr>
                        <a:t>Eustis Police Department Communications Budgets</a:t>
                      </a:r>
                    </a:p>
                    <a:p>
                      <a:pPr marL="0" marR="0" algn="ctr">
                        <a:spcBef>
                          <a:spcPts val="0"/>
                        </a:spcBef>
                        <a:spcAft>
                          <a:spcPts val="0"/>
                        </a:spcAft>
                      </a:pPr>
                      <a:r>
                        <a:rPr lang="en-US" sz="1800" dirty="0">
                          <a:solidFill>
                            <a:schemeClr val="bg2"/>
                          </a:solidFill>
                          <a:effectLst/>
                        </a:rPr>
                        <a:t>2007- 2011</a:t>
                      </a:r>
                      <a:endParaRPr lang="en-US" sz="1800" dirty="0">
                        <a:solidFill>
                          <a:schemeClr val="bg2"/>
                        </a:solidFill>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241">
                <a:tc>
                  <a:txBody>
                    <a:bodyPr/>
                    <a:lstStyle/>
                    <a:p>
                      <a:pPr marL="0" marR="0" algn="ctr">
                        <a:spcBef>
                          <a:spcPts val="0"/>
                        </a:spcBef>
                        <a:spcAft>
                          <a:spcPts val="0"/>
                        </a:spcAft>
                      </a:pPr>
                      <a:r>
                        <a:rPr lang="en-US" sz="1800" b="0" dirty="0">
                          <a:effectLst/>
                        </a:rPr>
                        <a:t>2007</a:t>
                      </a:r>
                      <a:endParaRPr lang="en-US" sz="18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2008</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2009</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2010</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a:effectLst/>
                        </a:rPr>
                        <a:t>2011</a:t>
                      </a:r>
                      <a:endParaRPr lang="en-US" sz="1800">
                        <a:effectLst/>
                        <a:latin typeface="Times New Roman"/>
                        <a:ea typeface="Times New Roman"/>
                      </a:endParaRPr>
                    </a:p>
                  </a:txBody>
                  <a:tcPr marL="68580" marR="68580" marT="0" marB="0"/>
                </a:tc>
              </a:tr>
              <a:tr h="274241">
                <a:tc>
                  <a:txBody>
                    <a:bodyPr/>
                    <a:lstStyle/>
                    <a:p>
                      <a:pPr marL="0" marR="0" algn="ctr">
                        <a:spcBef>
                          <a:spcPts val="0"/>
                        </a:spcBef>
                        <a:spcAft>
                          <a:spcPts val="0"/>
                        </a:spcAft>
                      </a:pPr>
                      <a:r>
                        <a:rPr lang="en-US" sz="1800" b="0" dirty="0">
                          <a:effectLst/>
                        </a:rPr>
                        <a:t>417,967</a:t>
                      </a:r>
                      <a:endParaRPr lang="en-US" sz="1800" b="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a:effectLst/>
                        </a:rPr>
                        <a:t>437,276</a:t>
                      </a:r>
                      <a:endParaRPr lang="en-US" sz="180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440,427</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467,242</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479,998</a:t>
                      </a:r>
                      <a:endParaRPr lang="en-US" sz="18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heckerboard(across)">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Agency Budgets</a:t>
            </a:r>
            <a:endParaRPr lang="en-US" dirty="0" smtClean="0"/>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effectLst/>
              </a:rPr>
              <a:t>Five City Comparison</a:t>
            </a:r>
            <a:endParaRPr lang="en-US" dirty="0" smtClean="0">
              <a:effectLst/>
            </a:endParaRPr>
          </a:p>
          <a:p>
            <a:pPr marL="0" indent="0" eaLnBrk="1" hangingPunct="1">
              <a:buFont typeface="Wingdings" pitchFamily="2" charset="2"/>
              <a:buNone/>
              <a:defRPr/>
            </a:pPr>
            <a:endParaRPr lang="en-US" sz="1800" dirty="0" smtClean="0">
              <a:effectLst/>
            </a:endParaRPr>
          </a:p>
          <a:p>
            <a:pPr marL="0" indent="0" eaLnBrk="1" hangingPunct="1">
              <a:buFont typeface="Wingdings" pitchFamily="2" charset="2"/>
              <a:buNone/>
              <a:defRPr/>
            </a:pPr>
            <a:r>
              <a:rPr lang="en-US" sz="1800" dirty="0" smtClean="0">
                <a:effectLst/>
              </a:rPr>
              <a:t>Tavares, Maitland, and Clermont outsourced their communications to save money. Mount Dora and Eustis have not outsourced. All five agencies incur approximately the same cost for communications when adjusted for individual agency budgeting and organizational structures. </a:t>
            </a:r>
          </a:p>
          <a:p>
            <a:pPr marL="0" indent="0" eaLnBrk="1" hangingPunct="1">
              <a:buFont typeface="Wingdings" pitchFamily="2" charset="2"/>
              <a:buNone/>
              <a:defRPr/>
            </a:pPr>
            <a:endParaRPr lang="en-US" sz="1800" dirty="0" smtClean="0">
              <a:effectLst/>
            </a:endParaRPr>
          </a:p>
          <a:p>
            <a:pPr marL="0" indent="0" eaLnBrk="1" hangingPunct="1">
              <a:buFont typeface="Wingdings" pitchFamily="2" charset="2"/>
              <a:buNone/>
              <a:defRPr/>
            </a:pPr>
            <a:r>
              <a:rPr lang="en-US" sz="1800" dirty="0" smtClean="0">
                <a:effectLst/>
              </a:rPr>
              <a:t> 			  </a:t>
            </a:r>
            <a:r>
              <a:rPr lang="en-US" sz="1800" b="1" u="sng" dirty="0" smtClean="0">
                <a:effectLst/>
              </a:rPr>
              <a:t>2012</a:t>
            </a:r>
          </a:p>
          <a:p>
            <a:pPr marL="346075" indent="-346075" eaLnBrk="1" hangingPunct="1">
              <a:defRPr/>
            </a:pPr>
            <a:r>
              <a:rPr lang="en-US" sz="1800" b="1" dirty="0" smtClean="0">
                <a:effectLst/>
              </a:rPr>
              <a:t>Maitland		$393.000</a:t>
            </a:r>
            <a:endParaRPr lang="en-US" sz="1800" dirty="0" smtClean="0">
              <a:effectLst/>
            </a:endParaRPr>
          </a:p>
          <a:p>
            <a:pPr marL="346075" indent="-346075" eaLnBrk="1" hangingPunct="1">
              <a:defRPr/>
            </a:pPr>
            <a:r>
              <a:rPr lang="en-US" sz="1800" b="1" dirty="0" smtClean="0">
                <a:effectLst/>
              </a:rPr>
              <a:t>Mount Dora		$399,600</a:t>
            </a:r>
          </a:p>
          <a:p>
            <a:pPr marL="346075" indent="-346075" eaLnBrk="1" hangingPunct="1">
              <a:defRPr/>
            </a:pPr>
            <a:r>
              <a:rPr lang="en-US" sz="1800" b="1" dirty="0" smtClean="0">
                <a:effectLst/>
              </a:rPr>
              <a:t>Clermont		$450,887</a:t>
            </a:r>
            <a:endParaRPr lang="en-US" sz="1800" dirty="0" smtClean="0">
              <a:effectLst/>
            </a:endParaRPr>
          </a:p>
          <a:p>
            <a:pPr marL="346075" indent="-346075" eaLnBrk="1" hangingPunct="1">
              <a:defRPr/>
            </a:pPr>
            <a:r>
              <a:rPr lang="en-US" sz="1800" b="1" dirty="0" smtClean="0">
                <a:effectLst/>
              </a:rPr>
              <a:t>Tavares		$468,234</a:t>
            </a:r>
          </a:p>
          <a:p>
            <a:pPr marL="346075" indent="-346075" eaLnBrk="1" hangingPunct="1">
              <a:defRPr/>
            </a:pPr>
            <a:r>
              <a:rPr lang="en-US" sz="1800" b="1" dirty="0" smtClean="0">
                <a:effectLst/>
              </a:rPr>
              <a:t>Eustis 		$479,998</a:t>
            </a:r>
            <a:endParaRPr lang="en-US" sz="1800" dirty="0" smtClean="0">
              <a:effectLst/>
            </a:endParaRPr>
          </a:p>
          <a:p>
            <a:pPr marL="0" indent="0" eaLnBrk="1" hangingPunct="1">
              <a:defRP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heckerboard(across)">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Agency Comparisons</a:t>
            </a:r>
            <a:endParaRPr lang="en-US" dirty="0" smtClean="0"/>
          </a:p>
        </p:txBody>
      </p:sp>
      <p:sp>
        <p:nvSpPr>
          <p:cNvPr id="3" name="Content Placeholder 2"/>
          <p:cNvSpPr>
            <a:spLocks noGrp="1"/>
          </p:cNvSpPr>
          <p:nvPr>
            <p:ph idx="1"/>
          </p:nvPr>
        </p:nvSpPr>
        <p:spPr>
          <a:xfrm>
            <a:off x="533400" y="1371600"/>
            <a:ext cx="8229600" cy="5334000"/>
          </a:xfrm>
        </p:spPr>
        <p:txBody>
          <a:bodyPr numCol="2"/>
          <a:lstStyle/>
          <a:p>
            <a:pPr marL="0" indent="0" algn="ctr" eaLnBrk="1" hangingPunct="1">
              <a:buFont typeface="Wingdings" pitchFamily="2" charset="2"/>
              <a:buNone/>
              <a:defRPr/>
            </a:pPr>
            <a:r>
              <a:rPr lang="en-US" sz="1600" b="1" u="sng" dirty="0" smtClean="0">
                <a:effectLst/>
              </a:rPr>
              <a:t>Communication Officers Pay Comparisons</a:t>
            </a:r>
            <a:endParaRPr lang="en-US" sz="1600" dirty="0" smtClean="0">
              <a:effectLst/>
            </a:endParaRPr>
          </a:p>
          <a:p>
            <a:pPr marL="0" indent="0" eaLnBrk="1" hangingPunct="1">
              <a:buFont typeface="Wingdings" pitchFamily="2" charset="2"/>
              <a:buNone/>
              <a:defRPr/>
            </a:pPr>
            <a:endParaRPr lang="en-US" sz="1200" dirty="0" smtClean="0">
              <a:effectLst/>
            </a:endParaRPr>
          </a:p>
          <a:p>
            <a:pPr eaLnBrk="1" hangingPunct="1">
              <a:defRPr/>
            </a:pPr>
            <a:r>
              <a:rPr lang="en-US" sz="1200" b="1" u="sng" dirty="0" smtClean="0">
                <a:effectLst/>
              </a:rPr>
              <a:t>Mount Dora Police Department</a:t>
            </a:r>
          </a:p>
          <a:p>
            <a:pPr eaLnBrk="1" hangingPunct="1">
              <a:defRPr/>
            </a:pPr>
            <a:r>
              <a:rPr lang="en-US" sz="1200" dirty="0" smtClean="0">
                <a:effectLst/>
              </a:rPr>
              <a:t>Entry pay 		$25,753</a:t>
            </a:r>
          </a:p>
          <a:p>
            <a:pPr eaLnBrk="1" hangingPunct="1">
              <a:defRPr/>
            </a:pPr>
            <a:r>
              <a:rPr lang="en-US" sz="1200" dirty="0" smtClean="0">
                <a:effectLst/>
              </a:rPr>
              <a:t>Top pay   		$33,310</a:t>
            </a:r>
          </a:p>
          <a:p>
            <a:pPr eaLnBrk="1" hangingPunct="1">
              <a:defRPr/>
            </a:pPr>
            <a:r>
              <a:rPr lang="en-US" sz="1200" dirty="0" smtClean="0">
                <a:effectLst/>
              </a:rPr>
              <a:t>Average pay		$29,466</a:t>
            </a:r>
          </a:p>
          <a:p>
            <a:pPr marL="0" indent="0" eaLnBrk="1" hangingPunct="1">
              <a:buFont typeface="Wingdings" pitchFamily="2" charset="2"/>
              <a:buNone/>
              <a:defRPr/>
            </a:pPr>
            <a:r>
              <a:rPr lang="en-US" sz="1200" b="1" dirty="0" smtClean="0">
                <a:effectLst/>
              </a:rPr>
              <a:t> </a:t>
            </a:r>
            <a:endParaRPr lang="en-US" sz="1200" dirty="0" smtClean="0">
              <a:effectLst/>
            </a:endParaRPr>
          </a:p>
          <a:p>
            <a:pPr eaLnBrk="1" hangingPunct="1">
              <a:defRPr/>
            </a:pPr>
            <a:r>
              <a:rPr lang="en-US" sz="1200" b="1" u="sng" dirty="0" smtClean="0">
                <a:effectLst/>
              </a:rPr>
              <a:t>Tavares Police Department</a:t>
            </a:r>
            <a:endParaRPr lang="en-US" sz="1200" u="sng" dirty="0" smtClean="0">
              <a:effectLst/>
            </a:endParaRPr>
          </a:p>
          <a:p>
            <a:pPr eaLnBrk="1" hangingPunct="1">
              <a:defRPr/>
            </a:pPr>
            <a:r>
              <a:rPr lang="en-US" sz="1200" dirty="0" smtClean="0">
                <a:effectLst/>
              </a:rPr>
              <a:t>Entry pay 		$26,250</a:t>
            </a:r>
          </a:p>
          <a:p>
            <a:pPr eaLnBrk="1" hangingPunct="1">
              <a:defRPr/>
            </a:pPr>
            <a:r>
              <a:rPr lang="en-US" sz="1200" dirty="0" smtClean="0">
                <a:effectLst/>
              </a:rPr>
              <a:t>Top pay  		$45,750</a:t>
            </a:r>
          </a:p>
          <a:p>
            <a:pPr eaLnBrk="1" hangingPunct="1">
              <a:defRPr/>
            </a:pPr>
            <a:r>
              <a:rPr lang="en-US" sz="1200" dirty="0" smtClean="0">
                <a:effectLst/>
              </a:rPr>
              <a:t>Average pay 		$35,360</a:t>
            </a:r>
          </a:p>
          <a:p>
            <a:pPr marL="0" indent="0" eaLnBrk="1" hangingPunct="1">
              <a:buFont typeface="Wingdings" pitchFamily="2" charset="2"/>
              <a:buNone/>
              <a:defRPr/>
            </a:pPr>
            <a:r>
              <a:rPr lang="en-US" sz="1200" b="1" dirty="0" smtClean="0">
                <a:effectLst/>
              </a:rPr>
              <a:t> </a:t>
            </a:r>
            <a:endParaRPr lang="en-US" sz="1200" dirty="0" smtClean="0">
              <a:effectLst/>
            </a:endParaRPr>
          </a:p>
          <a:p>
            <a:pPr eaLnBrk="1" hangingPunct="1">
              <a:defRPr/>
            </a:pPr>
            <a:r>
              <a:rPr lang="en-US" sz="1200" b="1" u="sng" dirty="0" smtClean="0">
                <a:effectLst/>
              </a:rPr>
              <a:t>Eustis Police Department</a:t>
            </a:r>
            <a:endParaRPr lang="en-US" sz="1200" u="sng" dirty="0" smtClean="0">
              <a:effectLst/>
            </a:endParaRPr>
          </a:p>
          <a:p>
            <a:pPr eaLnBrk="1" hangingPunct="1">
              <a:defRPr/>
            </a:pPr>
            <a:r>
              <a:rPr lang="en-US" sz="1200" dirty="0" smtClean="0">
                <a:effectLst/>
              </a:rPr>
              <a:t>Entry pay  	 	$26,598</a:t>
            </a:r>
          </a:p>
          <a:p>
            <a:pPr eaLnBrk="1" hangingPunct="1">
              <a:defRPr/>
            </a:pPr>
            <a:r>
              <a:rPr lang="en-US" sz="1200" dirty="0" smtClean="0">
                <a:effectLst/>
              </a:rPr>
              <a:t>Top pay   		$37,544</a:t>
            </a:r>
          </a:p>
          <a:p>
            <a:pPr eaLnBrk="1" hangingPunct="1">
              <a:defRPr/>
            </a:pPr>
            <a:r>
              <a:rPr lang="en-US" sz="1200" dirty="0" smtClean="0">
                <a:effectLst/>
              </a:rPr>
              <a:t>Average pay  		$30,815</a:t>
            </a:r>
          </a:p>
          <a:p>
            <a:pPr eaLnBrk="1" hangingPunct="1">
              <a:defRPr/>
            </a:pPr>
            <a:endParaRPr lang="en-US" sz="1200" dirty="0" smtClean="0">
              <a:effectLst/>
            </a:endParaRPr>
          </a:p>
          <a:p>
            <a:pPr eaLnBrk="1" hangingPunct="1">
              <a:defRPr/>
            </a:pPr>
            <a:r>
              <a:rPr lang="en-US" sz="1200" b="1" u="sng" dirty="0" smtClean="0">
                <a:effectLst/>
              </a:rPr>
              <a:t>Lake County Sheriff’s Office  </a:t>
            </a:r>
            <a:endParaRPr lang="en-US" sz="1200" u="sng" dirty="0" smtClean="0">
              <a:effectLst/>
            </a:endParaRPr>
          </a:p>
          <a:p>
            <a:pPr eaLnBrk="1" hangingPunct="1">
              <a:defRPr/>
            </a:pPr>
            <a:r>
              <a:rPr lang="en-US" sz="1200" dirty="0" smtClean="0">
                <a:effectLst/>
              </a:rPr>
              <a:t>Call Taker		$21,964</a:t>
            </a:r>
          </a:p>
          <a:p>
            <a:pPr eaLnBrk="1" hangingPunct="1">
              <a:defRPr/>
            </a:pPr>
            <a:r>
              <a:rPr lang="en-US" sz="1200" dirty="0" smtClean="0">
                <a:effectLst/>
              </a:rPr>
              <a:t>Teletype operator		$24,377</a:t>
            </a:r>
          </a:p>
          <a:p>
            <a:pPr eaLnBrk="1" hangingPunct="1">
              <a:defRPr/>
            </a:pPr>
            <a:r>
              <a:rPr lang="en-US" sz="1200" dirty="0" smtClean="0">
                <a:effectLst/>
              </a:rPr>
              <a:t>Entry pay dispatcher		$27,060</a:t>
            </a:r>
          </a:p>
          <a:p>
            <a:pPr eaLnBrk="1" hangingPunct="1">
              <a:defRPr/>
            </a:pPr>
            <a:r>
              <a:rPr lang="en-US" sz="1200" dirty="0" smtClean="0">
                <a:effectLst/>
              </a:rPr>
              <a:t>Top pay dispatcher		$40,073</a:t>
            </a:r>
          </a:p>
          <a:p>
            <a:pPr eaLnBrk="1" hangingPunct="1">
              <a:defRPr/>
            </a:pPr>
            <a:endParaRPr lang="en-US" sz="1200" dirty="0" smtClean="0">
              <a:effectLst/>
            </a:endParaRPr>
          </a:p>
          <a:p>
            <a:pPr eaLnBrk="1" hangingPunct="1">
              <a:defRPr/>
            </a:pPr>
            <a:endParaRPr lang="en-US" sz="1200" b="1" dirty="0" smtClean="0">
              <a:effectLst/>
            </a:endParaRPr>
          </a:p>
          <a:p>
            <a:pPr marL="0" indent="0" eaLnBrk="1" hangingPunct="1">
              <a:buFont typeface="Wingdings" pitchFamily="2" charset="2"/>
              <a:buNone/>
              <a:defRPr/>
            </a:pPr>
            <a:endParaRPr lang="en-US" sz="1200" b="1" dirty="0">
              <a:effectLst/>
            </a:endParaRPr>
          </a:p>
          <a:p>
            <a:pPr eaLnBrk="1" hangingPunct="1">
              <a:defRPr/>
            </a:pPr>
            <a:endParaRPr lang="en-US" sz="1200" b="1" dirty="0" smtClean="0">
              <a:effectLst/>
            </a:endParaRPr>
          </a:p>
          <a:p>
            <a:pPr eaLnBrk="1" hangingPunct="1">
              <a:defRPr/>
            </a:pPr>
            <a:r>
              <a:rPr lang="en-US" sz="1200" b="1" u="sng" dirty="0" smtClean="0">
                <a:effectLst/>
              </a:rPr>
              <a:t>Groveland Police Department</a:t>
            </a:r>
            <a:endParaRPr lang="en-US" sz="1200" u="sng" dirty="0" smtClean="0">
              <a:effectLst/>
            </a:endParaRPr>
          </a:p>
          <a:p>
            <a:pPr eaLnBrk="1" hangingPunct="1">
              <a:defRPr/>
            </a:pPr>
            <a:r>
              <a:rPr lang="en-US" sz="1200" dirty="0" smtClean="0">
                <a:effectLst/>
              </a:rPr>
              <a:t>Entry Pay 		$27,768</a:t>
            </a:r>
          </a:p>
          <a:p>
            <a:pPr eaLnBrk="1" hangingPunct="1">
              <a:defRPr/>
            </a:pPr>
            <a:r>
              <a:rPr lang="en-US" sz="1200" dirty="0" smtClean="0">
                <a:effectLst/>
              </a:rPr>
              <a:t>Top Pay			$41,329</a:t>
            </a:r>
          </a:p>
          <a:p>
            <a:pPr marL="0" indent="0" eaLnBrk="1" hangingPunct="1">
              <a:buFont typeface="Wingdings" pitchFamily="2" charset="2"/>
              <a:buNone/>
              <a:defRPr/>
            </a:pPr>
            <a:r>
              <a:rPr lang="en-US" sz="1200" b="1" dirty="0" smtClean="0">
                <a:effectLst/>
              </a:rPr>
              <a:t> </a:t>
            </a:r>
            <a:endParaRPr lang="en-US" sz="1200" dirty="0" smtClean="0">
              <a:effectLst/>
            </a:endParaRPr>
          </a:p>
          <a:p>
            <a:pPr eaLnBrk="1" hangingPunct="1">
              <a:defRPr/>
            </a:pPr>
            <a:r>
              <a:rPr lang="en-US" sz="1200" b="1" u="sng" dirty="0" smtClean="0">
                <a:effectLst/>
              </a:rPr>
              <a:t>Leesburg Police Department</a:t>
            </a:r>
            <a:endParaRPr lang="en-US" sz="1200" u="sng" dirty="0" smtClean="0">
              <a:effectLst/>
            </a:endParaRPr>
          </a:p>
          <a:p>
            <a:pPr eaLnBrk="1" hangingPunct="1">
              <a:defRPr/>
            </a:pPr>
            <a:r>
              <a:rPr lang="en-US" sz="1200" dirty="0" smtClean="0">
                <a:effectLst/>
              </a:rPr>
              <a:t>Entry Pay 		$26,603</a:t>
            </a:r>
          </a:p>
          <a:p>
            <a:pPr eaLnBrk="1" hangingPunct="1">
              <a:defRPr/>
            </a:pPr>
            <a:r>
              <a:rPr lang="en-US" sz="1200" dirty="0" smtClean="0">
                <a:effectLst/>
              </a:rPr>
              <a:t>Top Pay			$39,478</a:t>
            </a:r>
          </a:p>
          <a:p>
            <a:pPr marL="0" indent="0" eaLnBrk="1" hangingPunct="1">
              <a:buFont typeface="Wingdings" pitchFamily="2" charset="2"/>
              <a:buNone/>
              <a:defRPr/>
            </a:pPr>
            <a:r>
              <a:rPr lang="en-US" sz="1200" b="1" dirty="0" smtClean="0">
                <a:effectLst/>
              </a:rPr>
              <a:t> </a:t>
            </a:r>
            <a:endParaRPr lang="en-US" sz="1200" dirty="0" smtClean="0">
              <a:effectLst/>
            </a:endParaRPr>
          </a:p>
          <a:p>
            <a:pPr eaLnBrk="1" hangingPunct="1">
              <a:defRPr/>
            </a:pPr>
            <a:r>
              <a:rPr lang="en-US" sz="1200" b="1" u="sng" dirty="0" smtClean="0">
                <a:effectLst/>
              </a:rPr>
              <a:t>Lady Lake Police Department</a:t>
            </a:r>
            <a:endParaRPr lang="en-US" sz="1200" u="sng" dirty="0" smtClean="0">
              <a:effectLst/>
            </a:endParaRPr>
          </a:p>
          <a:p>
            <a:pPr eaLnBrk="1" hangingPunct="1">
              <a:defRPr/>
            </a:pPr>
            <a:r>
              <a:rPr lang="en-US" sz="1200" dirty="0" smtClean="0">
                <a:effectLst/>
              </a:rPr>
              <a:t>Entry Pay 		$27,081</a:t>
            </a:r>
          </a:p>
          <a:p>
            <a:pPr eaLnBrk="1" hangingPunct="1">
              <a:defRPr/>
            </a:pPr>
            <a:r>
              <a:rPr lang="en-US" sz="1200" dirty="0" smtClean="0">
                <a:effectLst/>
              </a:rPr>
              <a:t>Top Pay			$40,705</a:t>
            </a:r>
          </a:p>
          <a:p>
            <a:pPr marL="0" indent="0" eaLnBrk="1" hangingPunct="1">
              <a:buFont typeface="Wingdings" pitchFamily="2" charset="2"/>
              <a:buNone/>
              <a:defRPr/>
            </a:pPr>
            <a:endParaRPr lang="en-US" sz="1200" dirty="0" smtClean="0">
              <a:effectLst/>
            </a:endParaRPr>
          </a:p>
          <a:p>
            <a:pPr eaLnBrk="1" hangingPunct="1">
              <a:defRPr/>
            </a:pPr>
            <a:r>
              <a:rPr lang="en-US" sz="1200" b="1" u="sng" dirty="0" smtClean="0">
                <a:effectLst/>
              </a:rPr>
              <a:t>City of Apopka</a:t>
            </a:r>
            <a:r>
              <a:rPr lang="en-US" sz="1200" b="1" dirty="0" smtClean="0">
                <a:effectLst/>
              </a:rPr>
              <a:t> </a:t>
            </a:r>
            <a:endParaRPr lang="en-US" sz="1200" dirty="0" smtClean="0">
              <a:effectLst/>
            </a:endParaRPr>
          </a:p>
          <a:p>
            <a:pPr eaLnBrk="1" hangingPunct="1">
              <a:defRPr/>
            </a:pPr>
            <a:r>
              <a:rPr lang="en-US" sz="1200" dirty="0" smtClean="0">
                <a:effectLst/>
              </a:rPr>
              <a:t>Entry Pay 		$35,235</a:t>
            </a:r>
          </a:p>
          <a:p>
            <a:pPr eaLnBrk="1" hangingPunct="1">
              <a:defRPr/>
            </a:pPr>
            <a:r>
              <a:rPr lang="en-US" sz="1200" dirty="0" smtClean="0">
                <a:effectLst/>
              </a:rPr>
              <a:t>Top Pay			$55,161</a:t>
            </a:r>
          </a:p>
          <a:p>
            <a:pPr marL="0" indent="0" eaLnBrk="1" hangingPunct="1">
              <a:buFont typeface="Wingdings" pitchFamily="2" charset="2"/>
              <a:buNone/>
              <a:defRPr/>
            </a:pPr>
            <a:endParaRPr lang="en-US" sz="1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FFC000"/>
                </a:solidFill>
              </a:rPr>
              <a:t>Communication Services</a:t>
            </a:r>
            <a:br>
              <a:rPr lang="en-US" dirty="0">
                <a:solidFill>
                  <a:srgbClr val="FFC000"/>
                </a:solidFill>
              </a:rPr>
            </a:br>
            <a:r>
              <a:rPr lang="en-US" dirty="0">
                <a:solidFill>
                  <a:srgbClr val="FFC000"/>
                </a:solidFill>
              </a:rPr>
              <a:t>Outsourcing</a:t>
            </a:r>
            <a:endParaRPr lang="en-US" dirty="0" smtClean="0"/>
          </a:p>
        </p:txBody>
      </p:sp>
      <p:sp>
        <p:nvSpPr>
          <p:cNvPr id="3" name="Content Placeholder 2"/>
          <p:cNvSpPr>
            <a:spLocks noGrp="1"/>
          </p:cNvSpPr>
          <p:nvPr>
            <p:ph idx="1"/>
          </p:nvPr>
        </p:nvSpPr>
        <p:spPr>
          <a:xfrm>
            <a:off x="406400" y="1600200"/>
            <a:ext cx="8458200" cy="4648200"/>
          </a:xfrm>
        </p:spPr>
        <p:txBody>
          <a:bodyPr/>
          <a:lstStyle/>
          <a:p>
            <a:pPr eaLnBrk="1" hangingPunct="1">
              <a:defRPr/>
            </a:pPr>
            <a:r>
              <a:rPr lang="en-US" sz="2800" dirty="0" smtClean="0"/>
              <a:t>Two Options for Outsourcing</a:t>
            </a:r>
          </a:p>
          <a:p>
            <a:pPr lvl="1" eaLnBrk="1" hangingPunct="1">
              <a:defRPr/>
            </a:pPr>
            <a:r>
              <a:rPr lang="en-US" sz="2400" dirty="0">
                <a:effectLst/>
              </a:rPr>
              <a:t>Lake County Sheriff’s Office</a:t>
            </a:r>
          </a:p>
          <a:p>
            <a:pPr lvl="1" eaLnBrk="1" hangingPunct="1">
              <a:defRPr/>
            </a:pPr>
            <a:r>
              <a:rPr lang="en-US" sz="2400" dirty="0">
                <a:effectLst/>
              </a:rPr>
              <a:t>Another </a:t>
            </a:r>
            <a:r>
              <a:rPr lang="en-US" sz="2400" dirty="0" smtClean="0">
                <a:effectLst/>
              </a:rPr>
              <a:t>Municipality</a:t>
            </a:r>
            <a:endParaRPr lang="en-US" sz="1800" dirty="0" smtClean="0">
              <a:effectLst/>
            </a:endParaRPr>
          </a:p>
          <a:p>
            <a:pPr eaLnBrk="1" hangingPunct="1">
              <a:defRPr/>
            </a:pPr>
            <a:r>
              <a:rPr lang="en-US" sz="2800" dirty="0" smtClean="0"/>
              <a:t>Lake County Sheriff’s Office</a:t>
            </a:r>
          </a:p>
          <a:p>
            <a:pPr lvl="1">
              <a:defRPr/>
            </a:pPr>
            <a:r>
              <a:rPr lang="en-US" sz="1600" dirty="0" err="1">
                <a:effectLst/>
              </a:rPr>
              <a:t>Howey</a:t>
            </a:r>
            <a:r>
              <a:rPr lang="en-US" sz="1600" dirty="0">
                <a:effectLst/>
              </a:rPr>
              <a:t>-in-the-Hills		</a:t>
            </a:r>
            <a:r>
              <a:rPr lang="en-US" sz="1600" dirty="0" smtClean="0">
                <a:effectLst/>
              </a:rPr>
              <a:t>No </a:t>
            </a:r>
            <a:r>
              <a:rPr lang="en-US" sz="1600" dirty="0">
                <a:effectLst/>
              </a:rPr>
              <a:t>cost</a:t>
            </a:r>
          </a:p>
          <a:p>
            <a:pPr lvl="1">
              <a:defRPr/>
            </a:pPr>
            <a:r>
              <a:rPr lang="en-US" sz="1600" dirty="0">
                <a:effectLst/>
              </a:rPr>
              <a:t>Umatilla			</a:t>
            </a:r>
            <a:r>
              <a:rPr lang="en-US" sz="1600" dirty="0" smtClean="0">
                <a:effectLst/>
              </a:rPr>
              <a:t>No </a:t>
            </a:r>
            <a:r>
              <a:rPr lang="en-US" sz="1600" dirty="0">
                <a:effectLst/>
              </a:rPr>
              <a:t>cost</a:t>
            </a:r>
          </a:p>
          <a:p>
            <a:pPr lvl="1">
              <a:defRPr/>
            </a:pPr>
            <a:r>
              <a:rPr lang="en-US" sz="1600" dirty="0" err="1">
                <a:effectLst/>
              </a:rPr>
              <a:t>Astatula</a:t>
            </a:r>
            <a:r>
              <a:rPr lang="en-US" sz="1600" dirty="0">
                <a:effectLst/>
              </a:rPr>
              <a:t>			</a:t>
            </a:r>
            <a:r>
              <a:rPr lang="en-US" sz="1600" dirty="0" smtClean="0">
                <a:effectLst/>
              </a:rPr>
              <a:t>No </a:t>
            </a:r>
            <a:r>
              <a:rPr lang="en-US" sz="1600" dirty="0">
                <a:effectLst/>
              </a:rPr>
              <a:t>Cost</a:t>
            </a:r>
          </a:p>
          <a:p>
            <a:pPr lvl="1">
              <a:defRPr/>
            </a:pPr>
            <a:r>
              <a:rPr lang="en-US" sz="1600" dirty="0">
                <a:effectLst/>
              </a:rPr>
              <a:t>Fruitland Park		</a:t>
            </a:r>
            <a:r>
              <a:rPr lang="en-US" sz="1600" dirty="0" smtClean="0">
                <a:effectLst/>
              </a:rPr>
              <a:t>No </a:t>
            </a:r>
            <a:r>
              <a:rPr lang="en-US" sz="1600" dirty="0">
                <a:effectLst/>
              </a:rPr>
              <a:t>cost</a:t>
            </a:r>
          </a:p>
          <a:p>
            <a:pPr lvl="1">
              <a:defRPr/>
            </a:pPr>
            <a:r>
              <a:rPr lang="en-US" sz="1600" dirty="0" err="1">
                <a:effectLst/>
              </a:rPr>
              <a:t>Mascotte</a:t>
            </a:r>
            <a:r>
              <a:rPr lang="en-US" sz="1600" dirty="0">
                <a:effectLst/>
              </a:rPr>
              <a:t>			</a:t>
            </a:r>
            <a:r>
              <a:rPr lang="en-US" sz="1600" dirty="0" smtClean="0">
                <a:effectLst/>
              </a:rPr>
              <a:t>No </a:t>
            </a:r>
            <a:r>
              <a:rPr lang="en-US" sz="1600" dirty="0">
                <a:effectLst/>
              </a:rPr>
              <a:t>Cost</a:t>
            </a:r>
          </a:p>
          <a:p>
            <a:pPr lvl="1">
              <a:defRPr/>
            </a:pPr>
            <a:r>
              <a:rPr lang="en-US" sz="1600" dirty="0">
                <a:effectLst/>
              </a:rPr>
              <a:t>Minneola			</a:t>
            </a:r>
            <a:r>
              <a:rPr lang="en-US" sz="1600" dirty="0" smtClean="0">
                <a:effectLst/>
              </a:rPr>
              <a:t>No </a:t>
            </a:r>
            <a:r>
              <a:rPr lang="en-US" sz="1600" dirty="0">
                <a:effectLst/>
              </a:rPr>
              <a:t>cost</a:t>
            </a:r>
          </a:p>
          <a:p>
            <a:pPr lvl="1">
              <a:defRPr/>
            </a:pPr>
            <a:r>
              <a:rPr lang="en-US" sz="1600" dirty="0" smtClean="0">
                <a:effectLst/>
              </a:rPr>
              <a:t>Tavares </a:t>
            </a:r>
            <a:r>
              <a:rPr lang="en-US" sz="1600" dirty="0">
                <a:effectLst/>
              </a:rPr>
              <a:t>(2001-2006)		</a:t>
            </a:r>
            <a:r>
              <a:rPr lang="en-US" sz="1600" dirty="0" smtClean="0">
                <a:effectLst/>
              </a:rPr>
              <a:t>$</a:t>
            </a:r>
            <a:r>
              <a:rPr lang="en-US" sz="1600" dirty="0">
                <a:effectLst/>
              </a:rPr>
              <a:t>186,000</a:t>
            </a:r>
          </a:p>
          <a:p>
            <a:pPr lvl="1">
              <a:defRPr/>
            </a:pPr>
            <a:r>
              <a:rPr lang="en-US" sz="1600" dirty="0">
                <a:effectLst/>
              </a:rPr>
              <a:t>Tavares (2010 proposal)	</a:t>
            </a:r>
            <a:r>
              <a:rPr lang="en-US" sz="1600" dirty="0" smtClean="0">
                <a:effectLst/>
              </a:rPr>
              <a:t>$</a:t>
            </a:r>
            <a:r>
              <a:rPr lang="en-US" sz="1600" dirty="0">
                <a:effectLst/>
              </a:rPr>
              <a:t>247,766 + $141,635 </a:t>
            </a:r>
            <a:r>
              <a:rPr lang="en-US" sz="1600" dirty="0" smtClean="0">
                <a:effectLst/>
              </a:rPr>
              <a:t>equipment (5 dispatchers) </a:t>
            </a:r>
          </a:p>
          <a:p>
            <a:pPr lvl="1">
              <a:defRPr/>
            </a:pPr>
            <a:r>
              <a:rPr lang="en-US" sz="1600" dirty="0">
                <a:effectLst/>
              </a:rPr>
              <a:t>Clermont			</a:t>
            </a:r>
            <a:r>
              <a:rPr lang="en-US" sz="1600" dirty="0" smtClean="0">
                <a:effectLst/>
              </a:rPr>
              <a:t>$</a:t>
            </a:r>
            <a:r>
              <a:rPr lang="en-US" sz="1600" dirty="0">
                <a:effectLst/>
              </a:rPr>
              <a:t>450,877</a:t>
            </a:r>
          </a:p>
          <a:p>
            <a:pPr marL="457200" lvl="1" indent="0">
              <a:buFont typeface="Wingdings" pitchFamily="2" charset="2"/>
              <a:buNone/>
              <a:defRPr/>
            </a:pPr>
            <a:endParaRPr lang="en-US" sz="1600" dirty="0" smtClean="0">
              <a:effectLst/>
            </a:endParaRPr>
          </a:p>
          <a:p>
            <a:pPr marL="457200" lvl="1" indent="0">
              <a:buFont typeface="Wingdings" pitchFamily="2" charset="2"/>
              <a:buNone/>
              <a:defRPr/>
            </a:pPr>
            <a:endParaRPr lang="en-US" sz="1600" dirty="0" smtClean="0">
              <a:effectLst/>
            </a:endParaRPr>
          </a:p>
          <a:p>
            <a:pPr eaLnBrk="1" hangingPunct="1">
              <a:defRPr/>
            </a:pPr>
            <a:endParaRPr lang="en-US" sz="2800" dirty="0" smtClean="0"/>
          </a:p>
          <a:p>
            <a:pPr marL="457200" lvl="1" indent="0" eaLnBrk="1" hangingPunct="1">
              <a:buFont typeface="Wingdings" pitchFamily="2" charset="2"/>
              <a:buNone/>
              <a:defRPr/>
            </a:pPr>
            <a:endParaRPr lang="en-US" sz="2400" dirty="0" smtClean="0"/>
          </a:p>
          <a:p>
            <a:pPr lvl="1" eaLnBrk="1" hangingPunct="1">
              <a:defRPr/>
            </a:pPr>
            <a:endParaRPr lang="en-US" dirty="0" smtClean="0">
              <a:effectLst/>
            </a:endParaRPr>
          </a:p>
          <a:p>
            <a:pPr marL="457200" lvl="1" indent="0" eaLnBrk="1" hangingPunct="1">
              <a:buFont typeface="Wingdings" pitchFamily="2" charset="2"/>
              <a:buNone/>
              <a:defRPr/>
            </a:pPr>
            <a:endParaRPr lang="en-US"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5"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randombar(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5"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randombar(vertic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Public Safety </a:t>
            </a:r>
            <a:br>
              <a:rPr lang="en-US" dirty="0" smtClean="0">
                <a:solidFill>
                  <a:srgbClr val="FFC000"/>
                </a:solidFill>
              </a:rPr>
            </a:br>
            <a:r>
              <a:rPr lang="en-US" dirty="0" smtClean="0">
                <a:solidFill>
                  <a:srgbClr val="FFC000"/>
                </a:solidFill>
              </a:rPr>
              <a:t>Communication Centers</a:t>
            </a:r>
          </a:p>
        </p:txBody>
      </p:sp>
      <p:sp>
        <p:nvSpPr>
          <p:cNvPr id="3" name="Content Placeholder 2"/>
          <p:cNvSpPr>
            <a:spLocks noGrp="1"/>
          </p:cNvSpPr>
          <p:nvPr>
            <p:ph idx="1"/>
          </p:nvPr>
        </p:nvSpPr>
        <p:spPr/>
        <p:txBody>
          <a:bodyPr/>
          <a:lstStyle/>
          <a:p>
            <a:pPr marL="0" indent="0" eaLnBrk="1" hangingPunct="1">
              <a:buFont typeface="Wingdings" pitchFamily="2" charset="2"/>
              <a:buNone/>
              <a:defRPr/>
            </a:pPr>
            <a:endParaRPr lang="en-US" dirty="0" smtClean="0"/>
          </a:p>
          <a:p>
            <a:pPr eaLnBrk="1" hangingPunct="1">
              <a:defRPr/>
            </a:pPr>
            <a:r>
              <a:rPr lang="en-US" sz="3600" dirty="0" smtClean="0"/>
              <a:t>Four Options</a:t>
            </a:r>
          </a:p>
          <a:p>
            <a:pPr marL="1314450" lvl="2" indent="-514350" eaLnBrk="1" hangingPunct="1">
              <a:buFont typeface="+mj-lt"/>
              <a:buAutoNum type="arabicPeriod"/>
              <a:defRPr/>
            </a:pPr>
            <a:r>
              <a:rPr lang="en-US" sz="2800" dirty="0" smtClean="0"/>
              <a:t>Maintain current services</a:t>
            </a:r>
          </a:p>
          <a:p>
            <a:pPr marL="1314450" lvl="2" indent="-514350" eaLnBrk="1" hangingPunct="1">
              <a:buFont typeface="+mj-lt"/>
              <a:buAutoNum type="arabicPeriod"/>
              <a:defRPr/>
            </a:pPr>
            <a:r>
              <a:rPr lang="en-US" sz="2800" dirty="0" smtClean="0"/>
              <a:t>Outsource to a third party</a:t>
            </a:r>
          </a:p>
          <a:p>
            <a:pPr marL="1314450" lvl="2" indent="-514350" eaLnBrk="1" hangingPunct="1">
              <a:buFont typeface="+mj-lt"/>
              <a:buAutoNum type="arabicPeriod"/>
              <a:defRPr/>
            </a:pPr>
            <a:r>
              <a:rPr lang="en-US" sz="2800" dirty="0" smtClean="0"/>
              <a:t>Consolidate among municipalities</a:t>
            </a:r>
          </a:p>
          <a:p>
            <a:pPr marL="1314450" lvl="2" indent="-514350" eaLnBrk="1" hangingPunct="1">
              <a:buFont typeface="+mj-lt"/>
              <a:buAutoNum type="arabicPeriod"/>
              <a:defRPr/>
            </a:pPr>
            <a:r>
              <a:rPr lang="en-US" sz="2800" dirty="0" smtClean="0"/>
              <a:t>Consolidate as a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C000"/>
                </a:solidFill>
              </a:rPr>
              <a:t>Communication Services</a:t>
            </a:r>
            <a:br>
              <a:rPr lang="en-US" dirty="0">
                <a:solidFill>
                  <a:srgbClr val="FFC000"/>
                </a:solidFill>
              </a:rPr>
            </a:br>
            <a:r>
              <a:rPr lang="en-US" dirty="0">
                <a:solidFill>
                  <a:srgbClr val="FFC000"/>
                </a:solidFill>
              </a:rPr>
              <a:t>Outsourcing</a:t>
            </a:r>
            <a:endParaRPr lang="en-US" dirty="0"/>
          </a:p>
        </p:txBody>
      </p:sp>
      <p:sp>
        <p:nvSpPr>
          <p:cNvPr id="3" name="Content Placeholder 2"/>
          <p:cNvSpPr>
            <a:spLocks noGrp="1"/>
          </p:cNvSpPr>
          <p:nvPr>
            <p:ph idx="1"/>
          </p:nvPr>
        </p:nvSpPr>
        <p:spPr/>
        <p:txBody>
          <a:bodyPr/>
          <a:lstStyle/>
          <a:p>
            <a:pPr eaLnBrk="1" hangingPunct="1">
              <a:defRPr/>
            </a:pPr>
            <a:endParaRPr lang="en-US" dirty="0" smtClean="0"/>
          </a:p>
          <a:p>
            <a:pPr eaLnBrk="1" hangingPunct="1">
              <a:defRPr/>
            </a:pPr>
            <a:r>
              <a:rPr lang="en-US" dirty="0" smtClean="0"/>
              <a:t>Advantages</a:t>
            </a:r>
            <a:r>
              <a:rPr lang="en-US" dirty="0"/>
              <a:t>:</a:t>
            </a:r>
          </a:p>
          <a:p>
            <a:pPr lvl="1" eaLnBrk="1" hangingPunct="1">
              <a:defRPr/>
            </a:pPr>
            <a:r>
              <a:rPr lang="en-US" sz="2400" u="sng" dirty="0">
                <a:effectLst/>
              </a:rPr>
              <a:t>Potential</a:t>
            </a:r>
            <a:r>
              <a:rPr lang="en-US" sz="2400" dirty="0">
                <a:effectLst/>
              </a:rPr>
              <a:t> long term </a:t>
            </a:r>
            <a:r>
              <a:rPr lang="en-US" sz="2400" dirty="0" smtClean="0">
                <a:effectLst/>
              </a:rPr>
              <a:t>savings:</a:t>
            </a:r>
            <a:endParaRPr lang="en-US" sz="2400" dirty="0">
              <a:effectLst/>
            </a:endParaRPr>
          </a:p>
          <a:p>
            <a:pPr lvl="2" eaLnBrk="1" hangingPunct="1">
              <a:defRPr/>
            </a:pPr>
            <a:r>
              <a:rPr lang="en-US" dirty="0">
                <a:effectLst/>
              </a:rPr>
              <a:t>If a reduction in service </a:t>
            </a:r>
            <a:r>
              <a:rPr lang="en-US" dirty="0" smtClean="0">
                <a:effectLst/>
              </a:rPr>
              <a:t>to the level of traditional police dispatching is </a:t>
            </a:r>
            <a:r>
              <a:rPr lang="en-US" dirty="0">
                <a:effectLst/>
              </a:rPr>
              <a:t>acceptable </a:t>
            </a:r>
          </a:p>
          <a:p>
            <a:pPr lvl="1" eaLnBrk="1" hangingPunct="1">
              <a:defRPr/>
            </a:pPr>
            <a:endParaRPr lang="en-US" sz="2400" dirty="0" smtClean="0">
              <a:effectLst/>
            </a:endParaRPr>
          </a:p>
          <a:p>
            <a:pPr lvl="1" eaLnBrk="1" hangingPunct="1">
              <a:defRPr/>
            </a:pPr>
            <a:r>
              <a:rPr lang="en-US" sz="2400" dirty="0" smtClean="0">
                <a:effectLst/>
              </a:rPr>
              <a:t>Improved effectiveness:</a:t>
            </a:r>
            <a:endParaRPr lang="en-US" sz="2400" dirty="0">
              <a:effectLst/>
            </a:endParaRPr>
          </a:p>
          <a:p>
            <a:pPr lvl="2" eaLnBrk="1" hangingPunct="1">
              <a:defRPr/>
            </a:pPr>
            <a:r>
              <a:rPr lang="en-US" dirty="0">
                <a:effectLst/>
              </a:rPr>
              <a:t>If </a:t>
            </a:r>
            <a:r>
              <a:rPr lang="en-US" dirty="0" smtClean="0">
                <a:effectLst/>
              </a:rPr>
              <a:t>the existing communications unit </a:t>
            </a:r>
            <a:r>
              <a:rPr lang="en-US" dirty="0">
                <a:effectLst/>
              </a:rPr>
              <a:t>is underperforming</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8)">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8)">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8)">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8)">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Outsourcing</a:t>
            </a:r>
            <a:br>
              <a:rPr lang="en-US" dirty="0" smtClean="0">
                <a:solidFill>
                  <a:srgbClr val="FFC000"/>
                </a:solidFill>
              </a:rPr>
            </a:br>
            <a:r>
              <a:rPr lang="en-US" dirty="0" smtClean="0">
                <a:solidFill>
                  <a:srgbClr val="FFC000"/>
                </a:solidFill>
              </a:rPr>
              <a:t>Communication Services</a:t>
            </a:r>
            <a:endParaRPr lang="en-US" dirty="0" smtClean="0"/>
          </a:p>
        </p:txBody>
      </p:sp>
      <p:sp>
        <p:nvSpPr>
          <p:cNvPr id="3" name="Content Placeholder 2"/>
          <p:cNvSpPr>
            <a:spLocks noGrp="1"/>
          </p:cNvSpPr>
          <p:nvPr>
            <p:ph idx="1"/>
          </p:nvPr>
        </p:nvSpPr>
        <p:spPr>
          <a:xfrm>
            <a:off x="457200" y="1600200"/>
            <a:ext cx="8229600" cy="5029200"/>
          </a:xfrm>
        </p:spPr>
        <p:txBody>
          <a:bodyPr/>
          <a:lstStyle/>
          <a:p>
            <a:pPr eaLnBrk="1" hangingPunct="1">
              <a:defRPr/>
            </a:pPr>
            <a:endParaRPr lang="en-US" sz="2800" dirty="0" smtClean="0"/>
          </a:p>
          <a:p>
            <a:pPr eaLnBrk="1" hangingPunct="1">
              <a:defRPr/>
            </a:pPr>
            <a:r>
              <a:rPr lang="en-US" sz="2800" dirty="0" smtClean="0"/>
              <a:t>Disadvantages:</a:t>
            </a:r>
          </a:p>
          <a:p>
            <a:pPr lvl="1" eaLnBrk="1" hangingPunct="1">
              <a:defRPr/>
            </a:pPr>
            <a:r>
              <a:rPr lang="en-US" sz="1800" dirty="0" smtClean="0"/>
              <a:t>Transitions costs</a:t>
            </a:r>
          </a:p>
          <a:p>
            <a:pPr lvl="1" eaLnBrk="1" hangingPunct="1">
              <a:defRPr/>
            </a:pPr>
            <a:r>
              <a:rPr lang="en-US" sz="1800" dirty="0" smtClean="0"/>
              <a:t>Potential for increased future operating costs</a:t>
            </a:r>
          </a:p>
          <a:p>
            <a:pPr lvl="1" eaLnBrk="1" hangingPunct="1">
              <a:defRPr/>
            </a:pPr>
            <a:r>
              <a:rPr lang="en-US" sz="1800" dirty="0" smtClean="0"/>
              <a:t>Reduced services</a:t>
            </a:r>
          </a:p>
          <a:p>
            <a:pPr lvl="2" eaLnBrk="1" hangingPunct="1">
              <a:defRPr/>
            </a:pPr>
            <a:r>
              <a:rPr lang="en-US" sz="1800" dirty="0" smtClean="0"/>
              <a:t>Residents</a:t>
            </a:r>
          </a:p>
          <a:p>
            <a:pPr lvl="2" eaLnBrk="1" hangingPunct="1">
              <a:defRPr/>
            </a:pPr>
            <a:r>
              <a:rPr lang="en-US" sz="1800" dirty="0" smtClean="0"/>
              <a:t>Officers</a:t>
            </a:r>
          </a:p>
          <a:p>
            <a:pPr lvl="2" eaLnBrk="1" hangingPunct="1">
              <a:defRPr/>
            </a:pPr>
            <a:r>
              <a:rPr lang="en-US" sz="1800" dirty="0" smtClean="0"/>
              <a:t>Other city departments</a:t>
            </a:r>
          </a:p>
          <a:p>
            <a:pPr lvl="1" eaLnBrk="1" hangingPunct="1">
              <a:defRPr/>
            </a:pPr>
            <a:r>
              <a:rPr lang="en-US" sz="1800" dirty="0" smtClean="0"/>
              <a:t>No direct oversight over quality and performance</a:t>
            </a:r>
          </a:p>
          <a:p>
            <a:pPr lvl="1" eaLnBrk="1" hangingPunct="1">
              <a:defRPr/>
            </a:pPr>
            <a:r>
              <a:rPr lang="en-US" sz="1800" dirty="0" smtClean="0"/>
              <a:t>No management control over software and technology upgrades</a:t>
            </a:r>
          </a:p>
          <a:p>
            <a:pPr lvl="1" eaLnBrk="1" hangingPunct="1">
              <a:defRPr/>
            </a:pPr>
            <a:r>
              <a:rPr lang="en-US" sz="1800" dirty="0" smtClean="0"/>
              <a:t>Police station safety compromised for officers, residents</a:t>
            </a:r>
          </a:p>
          <a:p>
            <a:pPr lvl="1" eaLnBrk="1" hangingPunct="1">
              <a:defRPr/>
            </a:pPr>
            <a:r>
              <a:rPr lang="en-US" sz="1800" dirty="0" smtClean="0"/>
              <a:t>Increased potential for miscommunication between officers and dispatchers</a:t>
            </a:r>
          </a:p>
          <a:p>
            <a:pPr lvl="1" eaLnBrk="1" hangingPunct="1">
              <a:defRP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C000"/>
                </a:solidFill>
              </a:rPr>
              <a:t>Outsourcing</a:t>
            </a:r>
            <a:br>
              <a:rPr lang="en-US" dirty="0">
                <a:solidFill>
                  <a:srgbClr val="FFC000"/>
                </a:solidFill>
              </a:rPr>
            </a:br>
            <a:r>
              <a:rPr lang="en-US" dirty="0">
                <a:solidFill>
                  <a:srgbClr val="FFC000"/>
                </a:solidFill>
              </a:rPr>
              <a:t>Communication Services</a:t>
            </a:r>
            <a:endParaRPr lang="en-US" dirty="0"/>
          </a:p>
        </p:txBody>
      </p:sp>
      <p:sp>
        <p:nvSpPr>
          <p:cNvPr id="3" name="Content Placeholder 2"/>
          <p:cNvSpPr>
            <a:spLocks noGrp="1"/>
          </p:cNvSpPr>
          <p:nvPr>
            <p:ph idx="1"/>
          </p:nvPr>
        </p:nvSpPr>
        <p:spPr>
          <a:xfrm>
            <a:off x="457200" y="1600201"/>
            <a:ext cx="8229600" cy="3886200"/>
          </a:xfrm>
        </p:spPr>
        <p:txBody>
          <a:bodyPr/>
          <a:lstStyle/>
          <a:p>
            <a:pPr eaLnBrk="1" hangingPunct="1">
              <a:buFont typeface="Wingdings" pitchFamily="2" charset="2"/>
              <a:buNone/>
              <a:defRPr/>
            </a:pPr>
            <a:r>
              <a:rPr lang="en-US" sz="2800" dirty="0" smtClean="0"/>
              <a:t>Disadvantages:</a:t>
            </a:r>
          </a:p>
          <a:p>
            <a:pPr eaLnBrk="1" hangingPunct="1">
              <a:defRPr/>
            </a:pPr>
            <a:r>
              <a:rPr lang="en-US" sz="2400" dirty="0" smtClean="0"/>
              <a:t>Because of the scale and complexity of communications: </a:t>
            </a:r>
            <a:r>
              <a:rPr lang="en-US" sz="2400" dirty="0" smtClean="0">
                <a:effectLst/>
              </a:rPr>
              <a:t>outsourcing becomes a nearly irrevocable decision</a:t>
            </a:r>
          </a:p>
          <a:p>
            <a:pPr eaLnBrk="1" hangingPunct="1">
              <a:defRPr/>
            </a:pPr>
            <a:r>
              <a:rPr lang="en-US" sz="2400" dirty="0" smtClean="0"/>
              <a:t>Enormous investment of time, effort, and money:</a:t>
            </a:r>
          </a:p>
          <a:p>
            <a:pPr lvl="1" eaLnBrk="1" hangingPunct="1">
              <a:defRPr/>
            </a:pPr>
            <a:r>
              <a:rPr lang="en-US" sz="2400" dirty="0" smtClean="0">
                <a:effectLst/>
              </a:rPr>
              <a:t>Infrastructure</a:t>
            </a:r>
          </a:p>
          <a:p>
            <a:pPr lvl="1" eaLnBrk="1" hangingPunct="1">
              <a:defRPr/>
            </a:pPr>
            <a:r>
              <a:rPr lang="en-US" sz="2400" dirty="0" smtClean="0">
                <a:effectLst/>
              </a:rPr>
              <a:t>Computers, software,  and equipment</a:t>
            </a:r>
          </a:p>
          <a:p>
            <a:pPr lvl="1" eaLnBrk="1" hangingPunct="1">
              <a:defRPr/>
            </a:pPr>
            <a:r>
              <a:rPr lang="en-US" sz="2400" dirty="0" smtClean="0">
                <a:effectLst/>
              </a:rPr>
              <a:t>Personnel recruiting and training</a:t>
            </a:r>
            <a:endParaRPr lang="en-US" sz="2400" dirty="0" smtClean="0"/>
          </a:p>
          <a:p>
            <a:pPr marL="285750" lvl="1" eaLnBrk="1" hangingPunct="1">
              <a:buClr>
                <a:schemeClr val="hlink"/>
              </a:buClr>
              <a:defRPr/>
            </a:pPr>
            <a:r>
              <a:rPr lang="en-US" sz="2400" dirty="0" smtClean="0"/>
              <a:t>Organizational knowledge and experience</a:t>
            </a:r>
          </a:p>
          <a:p>
            <a:pPr eaLnBrk="1" hangingPunct="1">
              <a:defRPr/>
            </a:pPr>
            <a:endParaRPr lang="en-US" sz="2400" dirty="0" smtClean="0">
              <a:effectLst/>
            </a:endParaRPr>
          </a:p>
          <a:p>
            <a:pPr lvl="1" eaLnBrk="1" hangingPunct="1">
              <a:buFont typeface="Wingdings" pitchFamily="2" charset="2"/>
              <a:buNone/>
              <a:defRPr/>
            </a:pPr>
            <a:endParaRPr lang="en-US" sz="2400" dirty="0" smtClean="0">
              <a:effectLst/>
            </a:endParaRPr>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Outsourcing</a:t>
            </a:r>
            <a:br>
              <a:rPr lang="en-US" dirty="0" smtClean="0">
                <a:solidFill>
                  <a:srgbClr val="FFC000"/>
                </a:solidFill>
              </a:rPr>
            </a:br>
            <a:r>
              <a:rPr lang="en-US" dirty="0" smtClean="0">
                <a:solidFill>
                  <a:srgbClr val="FFC000"/>
                </a:solidFill>
              </a:rPr>
              <a:t>Communication Services</a:t>
            </a:r>
            <a:endParaRPr lang="en-US" dirty="0" smtClean="0"/>
          </a:p>
        </p:txBody>
      </p:sp>
      <p:sp>
        <p:nvSpPr>
          <p:cNvPr id="3" name="Content Placeholder 2"/>
          <p:cNvSpPr>
            <a:spLocks noGrp="1"/>
          </p:cNvSpPr>
          <p:nvPr>
            <p:ph idx="1"/>
          </p:nvPr>
        </p:nvSpPr>
        <p:spPr>
          <a:xfrm>
            <a:off x="457200" y="1600200"/>
            <a:ext cx="8229600" cy="5029200"/>
          </a:xfrm>
        </p:spPr>
        <p:txBody>
          <a:bodyPr/>
          <a:lstStyle/>
          <a:p>
            <a:pPr eaLnBrk="1" hangingPunct="1">
              <a:defRPr/>
            </a:pPr>
            <a:r>
              <a:rPr lang="en-US" sz="2800" dirty="0" smtClean="0"/>
              <a:t>Mount Dora Cost to Outsource:</a:t>
            </a:r>
          </a:p>
          <a:p>
            <a:pPr lvl="1" eaLnBrk="1" hangingPunct="1">
              <a:defRPr/>
            </a:pPr>
            <a:r>
              <a:rPr lang="en-US" sz="1400" dirty="0" smtClean="0">
                <a:effectLst/>
              </a:rPr>
              <a:t>$349,657 annual contract</a:t>
            </a:r>
          </a:p>
          <a:p>
            <a:pPr lvl="1" eaLnBrk="1" hangingPunct="1">
              <a:defRPr/>
            </a:pPr>
            <a:r>
              <a:rPr lang="en-US" sz="1400" dirty="0" smtClean="0">
                <a:effectLst/>
              </a:rPr>
              <a:t>$102,713 one-time payment for equipment</a:t>
            </a:r>
          </a:p>
          <a:p>
            <a:pPr lvl="1" eaLnBrk="1" hangingPunct="1">
              <a:defRPr/>
            </a:pPr>
            <a:r>
              <a:rPr lang="en-US" sz="1400" dirty="0" smtClean="0">
                <a:effectLst/>
              </a:rPr>
              <a:t>$10,626 annual payment for equipment</a:t>
            </a:r>
          </a:p>
          <a:p>
            <a:pPr lvl="1" eaLnBrk="1" hangingPunct="1">
              <a:defRPr/>
            </a:pPr>
            <a:r>
              <a:rPr lang="en-US" sz="1400" dirty="0" smtClean="0">
                <a:effectLst/>
              </a:rPr>
              <a:t>$310,600 for software change</a:t>
            </a:r>
          </a:p>
          <a:p>
            <a:pPr lvl="1" eaLnBrk="1" hangingPunct="1">
              <a:defRPr/>
            </a:pPr>
            <a:r>
              <a:rPr lang="en-US" sz="1400" dirty="0" smtClean="0">
                <a:effectLst/>
              </a:rPr>
              <a:t>$9,600 overtime expenses for training employees on new software</a:t>
            </a:r>
          </a:p>
          <a:p>
            <a:pPr lvl="1" eaLnBrk="1" hangingPunct="1">
              <a:defRPr/>
            </a:pPr>
            <a:r>
              <a:rPr lang="en-US" sz="1400" dirty="0" smtClean="0">
                <a:effectLst/>
              </a:rPr>
              <a:t>$34,825 annual maintenance for software </a:t>
            </a:r>
          </a:p>
          <a:p>
            <a:pPr lvl="1" eaLnBrk="1" hangingPunct="1">
              <a:defRPr/>
            </a:pPr>
            <a:r>
              <a:rPr lang="en-US" sz="1400" dirty="0" smtClean="0">
                <a:effectLst/>
              </a:rPr>
              <a:t>$50,000 - $100,000 (est.) for records conversion to new software</a:t>
            </a:r>
          </a:p>
          <a:p>
            <a:pPr lvl="1" eaLnBrk="1" hangingPunct="1">
              <a:defRPr/>
            </a:pPr>
            <a:r>
              <a:rPr lang="en-US" sz="1400" dirty="0" smtClean="0">
                <a:effectLst/>
              </a:rPr>
              <a:t>$12,677 Severance pay</a:t>
            </a:r>
          </a:p>
          <a:p>
            <a:pPr lvl="1" eaLnBrk="1" hangingPunct="1">
              <a:defRPr/>
            </a:pPr>
            <a:r>
              <a:rPr lang="en-US" sz="1400" dirty="0" smtClean="0">
                <a:effectLst/>
              </a:rPr>
              <a:t>$37,810 Accrual pay outs,(comp, vacation, sick time)</a:t>
            </a:r>
          </a:p>
          <a:p>
            <a:pPr lvl="1" eaLnBrk="1" hangingPunct="1">
              <a:defRPr/>
            </a:pPr>
            <a:r>
              <a:rPr lang="en-US" sz="1400" dirty="0" smtClean="0">
                <a:effectLst/>
              </a:rPr>
              <a:t>$0 - $173,800 Liability for unemployment expenses </a:t>
            </a:r>
          </a:p>
          <a:p>
            <a:pPr marL="342900" lvl="4" indent="-342900" eaLnBrk="1" hangingPunct="1">
              <a:defRPr/>
            </a:pPr>
            <a:r>
              <a:rPr lang="en-US" sz="1400" dirty="0" smtClean="0">
                <a:effectLst/>
              </a:rPr>
              <a:t> </a:t>
            </a:r>
            <a:r>
              <a:rPr lang="en-US" sz="1600" b="1" dirty="0" smtClean="0">
                <a:effectLst/>
              </a:rPr>
              <a:t>First year expense:				               </a:t>
            </a:r>
            <a:r>
              <a:rPr lang="en-US" sz="1600" dirty="0" smtClean="0">
                <a:effectLst/>
              </a:rPr>
              <a:t>$918,508</a:t>
            </a:r>
          </a:p>
          <a:p>
            <a:pPr lvl="2" eaLnBrk="1" hangingPunct="1">
              <a:defRPr/>
            </a:pPr>
            <a:r>
              <a:rPr lang="en-US" sz="1400" dirty="0" smtClean="0">
                <a:effectLst/>
              </a:rPr>
              <a:t>Liabilities</a:t>
            </a:r>
          </a:p>
          <a:p>
            <a:pPr lvl="3" eaLnBrk="1" hangingPunct="1">
              <a:defRPr/>
            </a:pPr>
            <a:r>
              <a:rPr lang="en-US" sz="1400" dirty="0" smtClean="0">
                <a:effectLst/>
              </a:rPr>
              <a:t>Additional Software conversion			  $50,000</a:t>
            </a:r>
          </a:p>
          <a:p>
            <a:pPr lvl="3" eaLnBrk="1" hangingPunct="1">
              <a:defRPr/>
            </a:pPr>
            <a:r>
              <a:rPr lang="en-US" sz="1400" dirty="0" smtClean="0">
                <a:effectLst/>
              </a:rPr>
              <a:t>Unemployment				</a:t>
            </a:r>
            <a:r>
              <a:rPr lang="en-US" sz="1400" u="sng" dirty="0" smtClean="0">
                <a:effectLst/>
              </a:rPr>
              <a:t>$173,800</a:t>
            </a:r>
          </a:p>
          <a:p>
            <a:pPr marL="342900" lvl="4" indent="-342900" eaLnBrk="1" hangingPunct="1">
              <a:defRPr/>
            </a:pPr>
            <a:r>
              <a:rPr lang="en-US" sz="1600" b="1" u="sng" dirty="0" smtClean="0">
                <a:effectLst/>
              </a:rPr>
              <a:t>Potential Total</a:t>
            </a:r>
            <a:r>
              <a:rPr lang="en-US" sz="1400" dirty="0" smtClean="0">
                <a:effectLst/>
              </a:rPr>
              <a:t>						$1,142,308</a:t>
            </a:r>
            <a:endParaRPr lang="en-US" sz="1600" b="1" dirty="0" smtClean="0">
              <a:effectLst/>
            </a:endParaRPr>
          </a:p>
          <a:p>
            <a:pPr marL="342900" lvl="4" indent="-342900" eaLnBrk="1" hangingPunct="1">
              <a:defRPr/>
            </a:pPr>
            <a:endParaRPr lang="en-US" sz="1600" b="1" dirty="0" smtClean="0">
              <a:effectLst/>
            </a:endParaRPr>
          </a:p>
          <a:p>
            <a:pPr marL="342900" lvl="4" indent="-342900" eaLnBrk="1" hangingPunct="1">
              <a:defRPr/>
            </a:pPr>
            <a:r>
              <a:rPr lang="en-US" sz="1600" b="1" dirty="0" smtClean="0">
                <a:effectLst/>
              </a:rPr>
              <a:t>Recurring annual expense				</a:t>
            </a:r>
            <a:r>
              <a:rPr lang="en-US" sz="1600" dirty="0" smtClean="0">
                <a:effectLst/>
              </a:rPr>
              <a:t>$360,283</a:t>
            </a:r>
          </a:p>
          <a:p>
            <a:pPr eaLnBrk="1" hangingPunct="1">
              <a:buFont typeface="Wingdings" pitchFamily="2" charset="2"/>
              <a:buNone/>
              <a:defRPr/>
            </a:pPr>
            <a:r>
              <a:rPr lang="en-US" sz="1400" b="1" dirty="0" smtClean="0">
                <a:effectLst/>
              </a:rPr>
              <a:t>					</a:t>
            </a:r>
            <a:endParaRPr lang="en-US" sz="1400" dirty="0" smtClean="0">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Outsourcing</a:t>
            </a:r>
            <a:br>
              <a:rPr lang="en-US" dirty="0" smtClean="0">
                <a:solidFill>
                  <a:srgbClr val="FFC000"/>
                </a:solidFill>
              </a:rPr>
            </a:br>
            <a:r>
              <a:rPr lang="en-US" dirty="0" smtClean="0">
                <a:solidFill>
                  <a:srgbClr val="FFC000"/>
                </a:solidFill>
              </a:rPr>
              <a:t>Communication Services</a:t>
            </a:r>
            <a:endParaRPr lang="en-US" dirty="0" smtClean="0"/>
          </a:p>
        </p:txBody>
      </p:sp>
      <p:sp>
        <p:nvSpPr>
          <p:cNvPr id="3" name="Content Placeholder 2"/>
          <p:cNvSpPr>
            <a:spLocks noGrp="1"/>
          </p:cNvSpPr>
          <p:nvPr>
            <p:ph idx="1"/>
          </p:nvPr>
        </p:nvSpPr>
        <p:spPr/>
        <p:txBody>
          <a:bodyPr/>
          <a:lstStyle/>
          <a:p>
            <a:pPr eaLnBrk="1" hangingPunct="1">
              <a:defRPr/>
            </a:pPr>
            <a:endParaRPr lang="en-US" dirty="0" smtClean="0">
              <a:effectLst>
                <a:outerShdw blurRad="38100" dist="38100" dir="2700000" algn="tl">
                  <a:srgbClr val="000000">
                    <a:alpha val="43137"/>
                  </a:srgbClr>
                </a:outerShdw>
              </a:effectLst>
            </a:endParaRPr>
          </a:p>
          <a:p>
            <a:pPr eaLnBrk="1" hangingPunct="1">
              <a:defRPr/>
            </a:pPr>
            <a:r>
              <a:rPr lang="en-US" dirty="0" smtClean="0">
                <a:effectLst>
                  <a:outerShdw blurRad="38100" dist="38100" dir="2700000" algn="tl">
                    <a:srgbClr val="000000">
                      <a:alpha val="43137"/>
                    </a:srgbClr>
                  </a:outerShdw>
                </a:effectLst>
              </a:rPr>
              <a:t>Cost to Replace Other Services: </a:t>
            </a:r>
          </a:p>
          <a:p>
            <a:pPr lvl="1" eaLnBrk="1" hangingPunct="1">
              <a:buSzPct val="100000"/>
              <a:defRPr/>
            </a:pPr>
            <a:r>
              <a:rPr lang="en-US" sz="2000" dirty="0" smtClean="0">
                <a:effectLst/>
              </a:rPr>
              <a:t>Additional staff for police station to stay open 24/7:</a:t>
            </a:r>
          </a:p>
          <a:p>
            <a:pPr lvl="1" eaLnBrk="1" hangingPunct="1">
              <a:buSzPct val="100000"/>
              <a:defRPr/>
            </a:pPr>
            <a:r>
              <a:rPr lang="en-US" sz="2000" dirty="0" smtClean="0">
                <a:effectLst/>
              </a:rPr>
              <a:t>Duplicate or relocate technology/monitoring equipment in dispatch office to records office</a:t>
            </a:r>
          </a:p>
          <a:p>
            <a:pPr lvl="2" eaLnBrk="1" hangingPunct="1">
              <a:buSzPct val="100000"/>
              <a:defRPr/>
            </a:pPr>
            <a:r>
              <a:rPr lang="en-US" sz="2000" dirty="0" smtClean="0">
                <a:effectLst/>
              </a:rPr>
              <a:t>$10,000  - $20,000 (approx.)</a:t>
            </a:r>
          </a:p>
          <a:p>
            <a:pPr eaLnBrk="1" hangingPunct="1">
              <a:defRPr/>
            </a:pPr>
            <a:r>
              <a:rPr lang="en-US" dirty="0" smtClean="0">
                <a:effectLst/>
              </a:rPr>
              <a:t>Hire 3 employees</a:t>
            </a:r>
          </a:p>
          <a:p>
            <a:pPr eaLnBrk="1" hangingPunct="1">
              <a:defRPr/>
            </a:pPr>
            <a:r>
              <a:rPr lang="en-US" dirty="0" smtClean="0">
                <a:effectLst/>
              </a:rPr>
              <a:t>$27,000 salary each, plus benefits</a:t>
            </a:r>
          </a:p>
          <a:p>
            <a:pPr eaLnBrk="1" hangingPunct="1">
              <a:defRPr/>
            </a:pPr>
            <a:r>
              <a:rPr lang="en-US" dirty="0" smtClean="0">
                <a:effectLst/>
              </a:rPr>
              <a:t>$110,000 annual</a:t>
            </a:r>
          </a:p>
          <a:p>
            <a:pPr marL="0" indent="0"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Consolidation w/ municipalities</a:t>
            </a:r>
            <a:endParaRPr lang="en-US" dirty="0" smtClean="0"/>
          </a:p>
        </p:txBody>
      </p:sp>
      <p:sp>
        <p:nvSpPr>
          <p:cNvPr id="3" name="Content Placeholder 2"/>
          <p:cNvSpPr>
            <a:spLocks noGrp="1"/>
          </p:cNvSpPr>
          <p:nvPr>
            <p:ph idx="1"/>
          </p:nvPr>
        </p:nvSpPr>
        <p:spPr>
          <a:xfrm>
            <a:off x="457200" y="1600200"/>
            <a:ext cx="8229600" cy="5257800"/>
          </a:xfrm>
        </p:spPr>
        <p:txBody>
          <a:bodyPr/>
          <a:lstStyle/>
          <a:p>
            <a:pPr marL="504825" indent="-504825" eaLnBrk="1" hangingPunct="1">
              <a:defRPr/>
            </a:pPr>
            <a:r>
              <a:rPr lang="en-US" sz="2400" u="sng" dirty="0" smtClean="0"/>
              <a:t>Consolidation</a:t>
            </a:r>
            <a:r>
              <a:rPr lang="en-US" sz="2400" dirty="0" smtClean="0"/>
              <a:t>: </a:t>
            </a:r>
            <a:r>
              <a:rPr lang="en-US" sz="2400" dirty="0" smtClean="0">
                <a:effectLst/>
              </a:rPr>
              <a:t>join operations and mutually operate with equal authority</a:t>
            </a:r>
          </a:p>
          <a:p>
            <a:pPr marL="504825" indent="-504825" eaLnBrk="1" hangingPunct="1">
              <a:defRPr/>
            </a:pPr>
            <a:r>
              <a:rPr lang="en-US" sz="2400" u="sng" dirty="0" smtClean="0"/>
              <a:t>Outsourcing</a:t>
            </a:r>
            <a:r>
              <a:rPr lang="en-US" sz="2400" dirty="0" smtClean="0"/>
              <a:t>: </a:t>
            </a:r>
            <a:r>
              <a:rPr lang="en-US" sz="2400" dirty="0" smtClean="0">
                <a:effectLst/>
              </a:rPr>
              <a:t>contracting out the service </a:t>
            </a:r>
          </a:p>
          <a:p>
            <a:pPr marL="504825" indent="-504825" eaLnBrk="1" hangingPunct="1">
              <a:defRPr/>
            </a:pPr>
            <a:r>
              <a:rPr lang="en-US" sz="2400" dirty="0" smtClean="0"/>
              <a:t>Challenges:</a:t>
            </a:r>
          </a:p>
          <a:p>
            <a:pPr marL="1025525" lvl="1" eaLnBrk="1" hangingPunct="1">
              <a:defRPr/>
            </a:pPr>
            <a:r>
              <a:rPr lang="en-US" sz="1400" dirty="0" smtClean="0">
                <a:effectLst/>
              </a:rPr>
              <a:t>Finding city(s) to participate			</a:t>
            </a:r>
          </a:p>
          <a:p>
            <a:pPr marL="1025525" lvl="1" eaLnBrk="1" hangingPunct="1">
              <a:defRPr/>
            </a:pPr>
            <a:r>
              <a:rPr lang="en-US" sz="1400" dirty="0" smtClean="0">
                <a:effectLst/>
              </a:rPr>
              <a:t>Creating a new legal entity</a:t>
            </a:r>
          </a:p>
          <a:p>
            <a:pPr marL="1025525" lvl="1" eaLnBrk="1" hangingPunct="1">
              <a:defRPr/>
            </a:pPr>
            <a:r>
              <a:rPr lang="en-US" sz="1400" dirty="0" smtClean="0">
                <a:effectLst/>
              </a:rPr>
              <a:t>Establishing governing bylaws</a:t>
            </a:r>
          </a:p>
          <a:p>
            <a:pPr marL="1025525" lvl="1" eaLnBrk="1" hangingPunct="1">
              <a:defRPr/>
            </a:pPr>
            <a:r>
              <a:rPr lang="en-US" sz="1400" dirty="0" smtClean="0">
                <a:effectLst/>
              </a:rPr>
              <a:t>Naming a governing board</a:t>
            </a:r>
          </a:p>
          <a:p>
            <a:pPr marL="1025525" lvl="1" eaLnBrk="1" hangingPunct="1">
              <a:defRPr/>
            </a:pPr>
            <a:r>
              <a:rPr lang="en-US" sz="1400" dirty="0" smtClean="0">
                <a:effectLst/>
              </a:rPr>
              <a:t>Determining management oversight</a:t>
            </a:r>
          </a:p>
          <a:p>
            <a:pPr marL="1025525" lvl="1" eaLnBrk="1" hangingPunct="1">
              <a:defRPr/>
            </a:pPr>
            <a:r>
              <a:rPr lang="en-US" sz="1400" dirty="0" smtClean="0">
                <a:effectLst/>
              </a:rPr>
              <a:t>Building a Facility</a:t>
            </a:r>
          </a:p>
          <a:p>
            <a:pPr marL="1025525" lvl="1" eaLnBrk="1" hangingPunct="1">
              <a:defRPr/>
            </a:pPr>
            <a:r>
              <a:rPr lang="en-US" sz="1400" dirty="0" smtClean="0">
                <a:effectLst/>
              </a:rPr>
              <a:t>Settling on operating software</a:t>
            </a:r>
          </a:p>
          <a:p>
            <a:pPr marL="1025525" lvl="1" eaLnBrk="1" hangingPunct="1">
              <a:defRPr/>
            </a:pPr>
            <a:r>
              <a:rPr lang="en-US" sz="1400" dirty="0" smtClean="0">
                <a:effectLst/>
              </a:rPr>
              <a:t>Determining scope of services</a:t>
            </a:r>
          </a:p>
          <a:p>
            <a:pPr marL="1025525" lvl="1" eaLnBrk="1" hangingPunct="1">
              <a:defRPr/>
            </a:pPr>
            <a:r>
              <a:rPr lang="en-US" sz="1400" dirty="0" smtClean="0">
                <a:effectLst/>
              </a:rPr>
              <a:t>Staffing</a:t>
            </a:r>
          </a:p>
          <a:p>
            <a:pPr marL="1025525" lvl="1" eaLnBrk="1" hangingPunct="1">
              <a:defRPr/>
            </a:pPr>
            <a:r>
              <a:rPr lang="en-US" sz="1400" dirty="0" smtClean="0">
                <a:effectLst/>
              </a:rPr>
              <a:t>Developing rules, policy and procedures, protocols</a:t>
            </a:r>
          </a:p>
          <a:p>
            <a:pPr marL="1025525" lvl="1" eaLnBrk="1" hangingPunct="1">
              <a:defRPr/>
            </a:pPr>
            <a:r>
              <a:rPr lang="en-US" sz="1400" dirty="0" smtClean="0">
                <a:effectLst/>
              </a:rPr>
              <a:t>Transition costs</a:t>
            </a:r>
          </a:p>
          <a:p>
            <a:pPr marL="504825" indent="-504825" eaLnBrk="1" hangingPunct="1">
              <a:defRPr/>
            </a:pP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6"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additive="base">
                                        <p:cTn id="54"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 calcmode="lin" valueType="num">
                                      <p:cBhvr additive="base">
                                        <p:cTn id="58"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0" presetID="2" presetClass="entr" presetSubtype="6"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 calcmode="lin" valueType="num">
                                      <p:cBhvr additive="base">
                                        <p:cTn id="62"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Consolidation w/ municipalities</a:t>
            </a:r>
            <a:endParaRPr lang="en-US" dirty="0" smtClean="0"/>
          </a:p>
        </p:txBody>
      </p:sp>
      <p:sp>
        <p:nvSpPr>
          <p:cNvPr id="3" name="Content Placeholder 2"/>
          <p:cNvSpPr>
            <a:spLocks noGrp="1"/>
          </p:cNvSpPr>
          <p:nvPr>
            <p:ph idx="1"/>
          </p:nvPr>
        </p:nvSpPr>
        <p:spPr/>
        <p:txBody>
          <a:bodyPr/>
          <a:lstStyle/>
          <a:p>
            <a:pPr marL="0" indent="0" eaLnBrk="1" hangingPunct="1">
              <a:buFont typeface="Wingdings" pitchFamily="2" charset="2"/>
              <a:buNone/>
              <a:defRPr/>
            </a:pPr>
            <a:endParaRPr lang="en-US" b="1" dirty="0" smtClean="0">
              <a:effectLst/>
            </a:endParaRPr>
          </a:p>
          <a:p>
            <a:pPr marL="0" indent="0" eaLnBrk="1" hangingPunct="1">
              <a:buFont typeface="Wingdings" pitchFamily="2" charset="2"/>
              <a:buNone/>
              <a:defRPr/>
            </a:pPr>
            <a:r>
              <a:rPr lang="en-US" b="1" dirty="0" smtClean="0">
                <a:effectLst/>
              </a:rPr>
              <a:t>Advantages: </a:t>
            </a:r>
            <a:endParaRPr lang="en-US" dirty="0" smtClean="0">
              <a:effectLst/>
            </a:endParaRPr>
          </a:p>
          <a:p>
            <a:pPr eaLnBrk="1" hangingPunct="1">
              <a:defRPr/>
            </a:pPr>
            <a:r>
              <a:rPr lang="en-US" sz="1800" dirty="0" smtClean="0">
                <a:effectLst/>
              </a:rPr>
              <a:t>Economy of Scale</a:t>
            </a:r>
          </a:p>
          <a:p>
            <a:pPr eaLnBrk="1" hangingPunct="1">
              <a:defRPr/>
            </a:pPr>
            <a:r>
              <a:rPr lang="en-US" sz="1800" dirty="0" smtClean="0">
                <a:effectLst/>
              </a:rPr>
              <a:t>Control</a:t>
            </a:r>
          </a:p>
          <a:p>
            <a:pPr lvl="1" eaLnBrk="1" hangingPunct="1">
              <a:defRPr/>
            </a:pPr>
            <a:r>
              <a:rPr lang="en-US" sz="1800" dirty="0" smtClean="0">
                <a:effectLst/>
              </a:rPr>
              <a:t>Budget</a:t>
            </a:r>
          </a:p>
          <a:p>
            <a:pPr lvl="1" eaLnBrk="1" hangingPunct="1">
              <a:defRPr/>
            </a:pPr>
            <a:r>
              <a:rPr lang="en-US" sz="1800" dirty="0" smtClean="0">
                <a:effectLst/>
              </a:rPr>
              <a:t>Policies and procedures</a:t>
            </a:r>
          </a:p>
          <a:p>
            <a:pPr lvl="1" eaLnBrk="1" hangingPunct="1">
              <a:defRPr/>
            </a:pPr>
            <a:r>
              <a:rPr lang="en-US" sz="1800" dirty="0" smtClean="0">
                <a:effectLst/>
              </a:rPr>
              <a:t>Services provided</a:t>
            </a:r>
          </a:p>
          <a:p>
            <a:pPr lvl="1" eaLnBrk="1" hangingPunct="1">
              <a:defRPr/>
            </a:pPr>
            <a:r>
              <a:rPr lang="en-US" sz="1800" dirty="0" smtClean="0">
                <a:effectLst/>
              </a:rPr>
              <a:t>Personnel</a:t>
            </a:r>
          </a:p>
          <a:p>
            <a:pPr lvl="1" eaLnBrk="1" hangingPunct="1">
              <a:defRPr/>
            </a:pPr>
            <a:r>
              <a:rPr lang="en-US" sz="1800" dirty="0" smtClean="0">
                <a:effectLst/>
              </a:rPr>
              <a:t>Quality</a:t>
            </a:r>
          </a:p>
          <a:p>
            <a:pPr lvl="1" eaLnBrk="1" hangingPunct="1">
              <a:defRPr/>
            </a:pPr>
            <a:r>
              <a:rPr lang="en-US" sz="1800" dirty="0" smtClean="0">
                <a:effectLst/>
              </a:rPr>
              <a:t>Responsiveness</a:t>
            </a:r>
          </a:p>
          <a:p>
            <a:pPr lvl="1" eaLnBrk="1" hangingPunct="1">
              <a:defRPr/>
            </a:pPr>
            <a:r>
              <a:rPr lang="en-US" sz="1800" dirty="0" smtClean="0">
                <a:effectLst/>
              </a:rPr>
              <a:t>Accountability</a:t>
            </a:r>
          </a:p>
          <a:p>
            <a:pPr eaLnBrk="1" hangingPunct="1">
              <a:defRP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6"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6"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6"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6"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6"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6"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Consolidation w/municipalities</a:t>
            </a:r>
            <a:endParaRPr lang="en-US" dirty="0" smtClean="0"/>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effectLst/>
              </a:rPr>
              <a:t>Weaknesses:</a:t>
            </a:r>
            <a:endParaRPr lang="en-US" dirty="0" smtClean="0">
              <a:effectLst/>
            </a:endParaRPr>
          </a:p>
          <a:p>
            <a:pPr eaLnBrk="1" hangingPunct="1">
              <a:defRPr/>
            </a:pPr>
            <a:r>
              <a:rPr lang="en-US" sz="2000" dirty="0" smtClean="0">
                <a:effectLst/>
              </a:rPr>
              <a:t>Consolidation Costs:</a:t>
            </a:r>
          </a:p>
          <a:p>
            <a:pPr lvl="1" eaLnBrk="1" hangingPunct="1">
              <a:defRPr/>
            </a:pPr>
            <a:r>
              <a:rPr lang="en-US" sz="2000" dirty="0" smtClean="0">
                <a:effectLst/>
              </a:rPr>
              <a:t>Legal expenses of creating an entity, agreements, etc.</a:t>
            </a:r>
          </a:p>
          <a:p>
            <a:pPr lvl="1" eaLnBrk="1" hangingPunct="1">
              <a:defRPr/>
            </a:pPr>
            <a:r>
              <a:rPr lang="en-US" sz="2000" dirty="0" smtClean="0">
                <a:effectLst/>
              </a:rPr>
              <a:t>Liability, indemnities, insurance, etc. </a:t>
            </a:r>
          </a:p>
          <a:p>
            <a:pPr lvl="1" eaLnBrk="1" hangingPunct="1">
              <a:defRPr/>
            </a:pPr>
            <a:r>
              <a:rPr lang="en-US" sz="2000" dirty="0" smtClean="0">
                <a:effectLst/>
              </a:rPr>
              <a:t>Establishing a Governing Board</a:t>
            </a:r>
          </a:p>
          <a:p>
            <a:pPr lvl="1" eaLnBrk="1" hangingPunct="1">
              <a:defRPr/>
            </a:pPr>
            <a:r>
              <a:rPr lang="en-US" sz="2000" dirty="0" smtClean="0">
                <a:effectLst/>
              </a:rPr>
              <a:t>Building a Facility</a:t>
            </a:r>
          </a:p>
          <a:p>
            <a:pPr lvl="1" eaLnBrk="1" hangingPunct="1">
              <a:defRPr/>
            </a:pPr>
            <a:r>
              <a:rPr lang="en-US" sz="2000" dirty="0" smtClean="0">
                <a:effectLst/>
              </a:rPr>
              <a:t>Hardware expenses</a:t>
            </a:r>
          </a:p>
          <a:p>
            <a:pPr lvl="1" eaLnBrk="1" hangingPunct="1">
              <a:defRPr/>
            </a:pPr>
            <a:r>
              <a:rPr lang="en-US" sz="2000" dirty="0" smtClean="0">
                <a:effectLst/>
              </a:rPr>
              <a:t>Software conversion and expenses</a:t>
            </a:r>
          </a:p>
          <a:p>
            <a:pPr eaLnBrk="1" hangingPunct="1">
              <a:defRPr/>
            </a:pPr>
            <a:r>
              <a:rPr lang="en-US" sz="2000" dirty="0" smtClean="0">
                <a:effectLst/>
              </a:rPr>
              <a:t>Loss of police station staffing</a:t>
            </a:r>
          </a:p>
          <a:p>
            <a:pPr eaLnBrk="1" hangingPunct="1">
              <a:defRPr/>
            </a:pPr>
            <a:r>
              <a:rPr lang="en-US" sz="2000" dirty="0" smtClean="0">
                <a:effectLst/>
              </a:rPr>
              <a:t>Loss of individual jurisdiction services </a:t>
            </a:r>
          </a:p>
          <a:p>
            <a:pPr eaLnBrk="1" hangingPunct="1">
              <a:defRPr/>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Regional Consolidation</a:t>
            </a:r>
          </a:p>
        </p:txBody>
      </p:sp>
      <p:sp>
        <p:nvSpPr>
          <p:cNvPr id="81922" name="Content Placeholder 2"/>
          <p:cNvSpPr>
            <a:spLocks noGrp="1"/>
          </p:cNvSpPr>
          <p:nvPr>
            <p:ph idx="1"/>
          </p:nvPr>
        </p:nvSpPr>
        <p:spPr>
          <a:xfrm>
            <a:off x="2743200" y="1600200"/>
            <a:ext cx="3200400" cy="5105400"/>
          </a:xfrm>
        </p:spPr>
        <p:txBody>
          <a:bodyPr/>
          <a:lstStyle/>
          <a:p>
            <a:pPr marL="933450" lvl="1" indent="-533400" eaLnBrk="1" hangingPunct="1">
              <a:buFont typeface="Garamond" pitchFamily="18" charset="0"/>
              <a:buAutoNum type="arabicPeriod"/>
            </a:pPr>
            <a:endParaRPr lang="en-US" sz="1800" dirty="0" smtClean="0">
              <a:effectLst/>
            </a:endParaRPr>
          </a:p>
          <a:p>
            <a:pPr marL="933450" lvl="1" indent="-533400" eaLnBrk="1" hangingPunct="1">
              <a:buClr>
                <a:schemeClr val="hlink"/>
              </a:buClr>
              <a:buSzTx/>
              <a:buFont typeface="Garamond" pitchFamily="18" charset="0"/>
              <a:buAutoNum type="arabicPeriod"/>
            </a:pPr>
            <a:r>
              <a:rPr lang="en-US" sz="1800" dirty="0" err="1" smtClean="0">
                <a:effectLst/>
              </a:rPr>
              <a:t>Mascotte</a:t>
            </a:r>
            <a:endParaRPr lang="en-US" sz="1800" dirty="0" smtClean="0">
              <a:effectLst/>
            </a:endParaRPr>
          </a:p>
          <a:p>
            <a:pPr marL="933450" lvl="1" indent="-533400" eaLnBrk="1" hangingPunct="1">
              <a:buClr>
                <a:schemeClr val="hlink"/>
              </a:buClr>
              <a:buSzTx/>
              <a:buFont typeface="Garamond" pitchFamily="18" charset="0"/>
              <a:buAutoNum type="arabicPeriod"/>
            </a:pPr>
            <a:r>
              <a:rPr lang="en-US" sz="1800" dirty="0" smtClean="0">
                <a:effectLst/>
              </a:rPr>
              <a:t>Minneola</a:t>
            </a:r>
          </a:p>
          <a:p>
            <a:pPr marL="933450" lvl="1" indent="-533400" eaLnBrk="1" hangingPunct="1">
              <a:buClr>
                <a:schemeClr val="hlink"/>
              </a:buClr>
              <a:buSzTx/>
              <a:buFont typeface="Garamond" pitchFamily="18" charset="0"/>
              <a:buAutoNum type="arabicPeriod"/>
            </a:pPr>
            <a:r>
              <a:rPr lang="en-US" sz="1800" dirty="0" smtClean="0">
                <a:effectLst/>
              </a:rPr>
              <a:t>Clermont</a:t>
            </a:r>
          </a:p>
          <a:p>
            <a:pPr marL="933450" lvl="1" indent="-533400" eaLnBrk="1" hangingPunct="1">
              <a:buClr>
                <a:schemeClr val="hlink"/>
              </a:buClr>
              <a:buSzTx/>
              <a:buFont typeface="Garamond" pitchFamily="18" charset="0"/>
              <a:buAutoNum type="arabicPeriod"/>
            </a:pPr>
            <a:r>
              <a:rPr lang="en-US" sz="1800" dirty="0" smtClean="0">
                <a:effectLst/>
              </a:rPr>
              <a:t>Fruitland Park</a:t>
            </a:r>
          </a:p>
          <a:p>
            <a:pPr marL="933450" lvl="1" indent="-533400" eaLnBrk="1" hangingPunct="1">
              <a:buClr>
                <a:schemeClr val="hlink"/>
              </a:buClr>
              <a:buSzTx/>
              <a:buFont typeface="Garamond" pitchFamily="18" charset="0"/>
              <a:buAutoNum type="arabicPeriod"/>
            </a:pPr>
            <a:r>
              <a:rPr lang="en-US" sz="1800" dirty="0" err="1" smtClean="0">
                <a:effectLst/>
              </a:rPr>
              <a:t>Astatula</a:t>
            </a:r>
            <a:endParaRPr lang="en-US" sz="1800" dirty="0" smtClean="0">
              <a:effectLst/>
            </a:endParaRPr>
          </a:p>
          <a:p>
            <a:pPr marL="933450" lvl="1" indent="-533400" eaLnBrk="1" hangingPunct="1">
              <a:buClr>
                <a:schemeClr val="hlink"/>
              </a:buClr>
              <a:buSzTx/>
              <a:buFont typeface="Garamond" pitchFamily="18" charset="0"/>
              <a:buAutoNum type="arabicPeriod"/>
            </a:pPr>
            <a:r>
              <a:rPr lang="en-US" sz="1800" dirty="0" err="1" smtClean="0">
                <a:effectLst/>
              </a:rPr>
              <a:t>Howey</a:t>
            </a:r>
            <a:r>
              <a:rPr lang="en-US" sz="1800" dirty="0" smtClean="0">
                <a:effectLst/>
              </a:rPr>
              <a:t>-in the-Hills</a:t>
            </a:r>
          </a:p>
          <a:p>
            <a:pPr marL="933450" lvl="1" indent="-533400" eaLnBrk="1" hangingPunct="1">
              <a:buClr>
                <a:schemeClr val="hlink"/>
              </a:buClr>
              <a:buSzTx/>
              <a:buFont typeface="Garamond" pitchFamily="18" charset="0"/>
              <a:buAutoNum type="arabicPeriod"/>
            </a:pPr>
            <a:r>
              <a:rPr lang="en-US" sz="1800" dirty="0" smtClean="0">
                <a:effectLst/>
              </a:rPr>
              <a:t>Umatilla</a:t>
            </a:r>
          </a:p>
          <a:p>
            <a:pPr marL="933450" lvl="1" indent="-533400" eaLnBrk="1" hangingPunct="1">
              <a:buClr>
                <a:schemeClr val="hlink"/>
              </a:buClr>
              <a:buSzTx/>
              <a:buFont typeface="Garamond" pitchFamily="18" charset="0"/>
              <a:buAutoNum type="arabicPeriod"/>
            </a:pPr>
            <a:r>
              <a:rPr lang="en-US" sz="1800" dirty="0" smtClean="0">
                <a:effectLst/>
              </a:rPr>
              <a:t>Mount Dora </a:t>
            </a:r>
          </a:p>
          <a:p>
            <a:pPr marL="933450" lvl="1" indent="-533400" eaLnBrk="1" hangingPunct="1">
              <a:buClr>
                <a:schemeClr val="hlink"/>
              </a:buClr>
              <a:buSzTx/>
              <a:buFont typeface="Garamond" pitchFamily="18" charset="0"/>
              <a:buAutoNum type="arabicPeriod"/>
            </a:pPr>
            <a:r>
              <a:rPr lang="en-US" sz="1800" dirty="0" smtClean="0">
                <a:effectLst/>
              </a:rPr>
              <a:t>Tavares</a:t>
            </a:r>
          </a:p>
          <a:p>
            <a:pPr marL="933450" lvl="1" indent="-533400" eaLnBrk="1" hangingPunct="1">
              <a:buClr>
                <a:schemeClr val="hlink"/>
              </a:buClr>
              <a:buSzTx/>
              <a:buFont typeface="Garamond" pitchFamily="18" charset="0"/>
              <a:buAutoNum type="arabicPeriod"/>
            </a:pPr>
            <a:r>
              <a:rPr lang="en-US" sz="1800" dirty="0" smtClean="0">
                <a:effectLst/>
              </a:rPr>
              <a:t>Eustis</a:t>
            </a:r>
          </a:p>
          <a:p>
            <a:pPr marL="933450" lvl="1" indent="-533400" eaLnBrk="1" hangingPunct="1">
              <a:buClr>
                <a:schemeClr val="hlink"/>
              </a:buClr>
              <a:buSzTx/>
              <a:buFont typeface="Garamond" pitchFamily="18" charset="0"/>
              <a:buAutoNum type="arabicPeriod"/>
            </a:pPr>
            <a:r>
              <a:rPr lang="en-US" sz="1800" dirty="0" smtClean="0">
                <a:effectLst/>
              </a:rPr>
              <a:t>Lady Lake</a:t>
            </a:r>
          </a:p>
          <a:p>
            <a:pPr marL="933450" lvl="1" indent="-533400" eaLnBrk="1" hangingPunct="1">
              <a:buClr>
                <a:schemeClr val="hlink"/>
              </a:buClr>
              <a:buSzTx/>
              <a:buFont typeface="Garamond" pitchFamily="18" charset="0"/>
              <a:buAutoNum type="arabicPeriod"/>
            </a:pPr>
            <a:r>
              <a:rPr lang="en-US" sz="1800" dirty="0" smtClean="0">
                <a:effectLst/>
              </a:rPr>
              <a:t>Groveland</a:t>
            </a:r>
          </a:p>
          <a:p>
            <a:pPr marL="933450" lvl="1" indent="-533400" eaLnBrk="1" hangingPunct="1">
              <a:buClr>
                <a:schemeClr val="hlink"/>
              </a:buClr>
              <a:buSzTx/>
              <a:buFont typeface="Garamond" pitchFamily="18" charset="0"/>
              <a:buAutoNum type="arabicPeriod"/>
            </a:pPr>
            <a:r>
              <a:rPr lang="en-US" sz="1800" dirty="0" smtClean="0">
                <a:effectLst/>
              </a:rPr>
              <a:t>Leesburg</a:t>
            </a:r>
          </a:p>
          <a:p>
            <a:pPr marL="933450" lvl="1" indent="-533400" eaLnBrk="1" hangingPunct="1">
              <a:buClr>
                <a:schemeClr val="hlink"/>
              </a:buClr>
              <a:buSzTx/>
              <a:buFont typeface="Garamond" pitchFamily="18" charset="0"/>
              <a:buAutoNum type="arabicPeriod"/>
            </a:pPr>
            <a:r>
              <a:rPr lang="en-US" sz="1800" dirty="0" smtClean="0">
                <a:effectLst/>
              </a:rPr>
              <a:t>LCSO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Regional Consolidation</a:t>
            </a:r>
            <a:endParaRPr lang="en-US" dirty="0" smtClean="0"/>
          </a:p>
        </p:txBody>
      </p:sp>
      <p:sp>
        <p:nvSpPr>
          <p:cNvPr id="3" name="Content Placeholder 2"/>
          <p:cNvSpPr>
            <a:spLocks noGrp="1"/>
          </p:cNvSpPr>
          <p:nvPr>
            <p:ph idx="1"/>
          </p:nvPr>
        </p:nvSpPr>
        <p:spPr>
          <a:xfrm>
            <a:off x="457200" y="1600200"/>
            <a:ext cx="8229600" cy="4876800"/>
          </a:xfrm>
        </p:spPr>
        <p:txBody>
          <a:bodyPr/>
          <a:lstStyle/>
          <a:p>
            <a:pPr marL="0" indent="0" eaLnBrk="1" hangingPunct="1">
              <a:buFont typeface="Wingdings" pitchFamily="2" charset="2"/>
              <a:buNone/>
              <a:defRPr/>
            </a:pPr>
            <a:r>
              <a:rPr lang="en-US" dirty="0" smtClean="0"/>
              <a:t>Regional Consolidation</a:t>
            </a:r>
          </a:p>
          <a:p>
            <a:pPr eaLnBrk="1" hangingPunct="1">
              <a:defRPr/>
            </a:pPr>
            <a:r>
              <a:rPr lang="en-US" sz="2000" dirty="0" smtClean="0">
                <a:effectLst/>
              </a:rPr>
              <a:t>All 13 cities, police, fire, EMS and Sheriff form an authority or consortium to jointly operate public safety communications.</a:t>
            </a:r>
          </a:p>
          <a:p>
            <a:pPr eaLnBrk="1" hangingPunct="1">
              <a:defRPr/>
            </a:pPr>
            <a:r>
              <a:rPr lang="en-US" sz="2000" dirty="0" smtClean="0">
                <a:effectLst/>
              </a:rPr>
              <a:t>The new Lake County Public Safety Communications Office would be governed by a board comprised of representatives of every agency.</a:t>
            </a:r>
          </a:p>
          <a:p>
            <a:pPr eaLnBrk="1" hangingPunct="1">
              <a:defRPr/>
            </a:pPr>
            <a:r>
              <a:rPr lang="en-US" sz="2000" dirty="0" smtClean="0">
                <a:effectLst/>
              </a:rPr>
              <a:t>The board would hire an executive director and staff.</a:t>
            </a:r>
          </a:p>
          <a:p>
            <a:pPr eaLnBrk="1" hangingPunct="1">
              <a:defRPr/>
            </a:pPr>
            <a:r>
              <a:rPr lang="en-US" sz="2000" dirty="0" smtClean="0">
                <a:effectLst/>
              </a:rPr>
              <a:t>Funding could be provided by Lake County similar to the new radio system, or could be formulated by agreement by all entities.</a:t>
            </a:r>
          </a:p>
          <a:p>
            <a:pPr eaLnBrk="1" hangingPunct="1">
              <a:defRPr/>
            </a:pPr>
            <a:r>
              <a:rPr lang="en-US" sz="2000" dirty="0" smtClean="0">
                <a:effectLst/>
              </a:rPr>
              <a:t>Every agency would maintain an interest in the most effective and cost efficient  operation.</a:t>
            </a:r>
          </a:p>
          <a:p>
            <a:pPr eaLnBrk="1" hangingPunct="1">
              <a:defRPr/>
            </a:pPr>
            <a:r>
              <a:rPr lang="en-US" sz="2000" dirty="0" smtClean="0">
                <a:effectLst/>
              </a:rPr>
              <a:t>Policy and procedures, operations, staffing and protocols would all be standardized. </a:t>
            </a:r>
          </a:p>
          <a:p>
            <a:pPr eaLnBrk="1" hangingPunct="1">
              <a:defRPr/>
            </a:pPr>
            <a:endParaRPr lang="en-US" sz="2000"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Public Safety </a:t>
            </a:r>
            <a:br>
              <a:rPr lang="en-US" dirty="0" smtClean="0">
                <a:solidFill>
                  <a:srgbClr val="FFC000"/>
                </a:solidFill>
              </a:rPr>
            </a:br>
            <a:r>
              <a:rPr lang="en-US" dirty="0" smtClean="0">
                <a:solidFill>
                  <a:srgbClr val="FFC000"/>
                </a:solidFill>
              </a:rPr>
              <a:t>Communication Centers</a:t>
            </a:r>
            <a:endParaRPr lang="en-US" dirty="0" smtClean="0"/>
          </a:p>
        </p:txBody>
      </p:sp>
      <p:sp>
        <p:nvSpPr>
          <p:cNvPr id="3" name="Content Placeholder 2"/>
          <p:cNvSpPr>
            <a:spLocks noGrp="1"/>
          </p:cNvSpPr>
          <p:nvPr>
            <p:ph idx="1"/>
          </p:nvPr>
        </p:nvSpPr>
        <p:spPr>
          <a:xfrm>
            <a:off x="457200" y="1600200"/>
            <a:ext cx="8229600" cy="5105400"/>
          </a:xfrm>
        </p:spPr>
        <p:txBody>
          <a:bodyPr/>
          <a:lstStyle/>
          <a:p>
            <a:pPr marL="0" indent="0" eaLnBrk="1" hangingPunct="1">
              <a:buFont typeface="Wingdings" pitchFamily="2" charset="2"/>
              <a:buNone/>
              <a:defRPr/>
            </a:pPr>
            <a:r>
              <a:rPr lang="en-US" sz="2800" dirty="0" smtClean="0"/>
              <a:t>Consolidation </a:t>
            </a:r>
            <a:r>
              <a:rPr lang="en-US" sz="2800" dirty="0" err="1" smtClean="0"/>
              <a:t>Vs</a:t>
            </a:r>
            <a:r>
              <a:rPr lang="en-US" sz="2800" dirty="0" smtClean="0"/>
              <a:t> Outsourcing </a:t>
            </a:r>
          </a:p>
          <a:p>
            <a:pPr lvl="1" eaLnBrk="1" hangingPunct="1">
              <a:defRPr/>
            </a:pPr>
            <a:endParaRPr lang="en-US" sz="2000" u="sng" dirty="0" smtClean="0">
              <a:effectLst/>
            </a:endParaRPr>
          </a:p>
          <a:p>
            <a:pPr lvl="1" eaLnBrk="1" hangingPunct="1">
              <a:defRPr/>
            </a:pPr>
            <a:r>
              <a:rPr lang="en-US" sz="2000" u="sng" dirty="0" smtClean="0">
                <a:effectLst/>
              </a:rPr>
              <a:t>Outsourcing</a:t>
            </a:r>
            <a:r>
              <a:rPr lang="en-US" sz="2000" dirty="0" smtClean="0">
                <a:effectLst/>
              </a:rPr>
              <a:t> means contracting for a service with an outside entity</a:t>
            </a:r>
          </a:p>
          <a:p>
            <a:pPr lvl="1" eaLnBrk="1" hangingPunct="1">
              <a:defRPr/>
            </a:pPr>
            <a:r>
              <a:rPr lang="en-US" sz="2000" u="sng" dirty="0" smtClean="0">
                <a:effectLst/>
              </a:rPr>
              <a:t>Consolidation</a:t>
            </a:r>
            <a:r>
              <a:rPr lang="en-US" sz="2000" dirty="0" smtClean="0">
                <a:effectLst/>
              </a:rPr>
              <a:t> means joining efforts into a unified/joint operation</a:t>
            </a:r>
          </a:p>
          <a:p>
            <a:pPr lvl="1" eaLnBrk="1" hangingPunct="1">
              <a:defRPr/>
            </a:pPr>
            <a:endParaRPr lang="en-US" sz="2000" dirty="0" smtClean="0">
              <a:effectLst/>
            </a:endParaRPr>
          </a:p>
          <a:p>
            <a:pPr marL="457200" lvl="1" indent="0" eaLnBrk="1" hangingPunct="1">
              <a:buFont typeface="Wingdings" pitchFamily="2" charset="2"/>
              <a:buNone/>
              <a:defRPr/>
            </a:pPr>
            <a:r>
              <a:rPr lang="en-US" sz="2000" dirty="0" smtClean="0"/>
              <a:t>Commonly used as interchangeable terms but have very different outcomes</a:t>
            </a:r>
            <a:endParaRPr lang="en-US" sz="2000" dirty="0" smtClean="0">
              <a:effectLst/>
            </a:endParaRPr>
          </a:p>
          <a:p>
            <a:pPr marL="346075" indent="-346075" eaLnBrk="1" hangingPunct="1">
              <a:defRPr/>
            </a:pPr>
            <a:r>
              <a:rPr lang="en-US" sz="2000" dirty="0" smtClean="0">
                <a:effectLst/>
              </a:rPr>
              <a:t>Regardless, every option has been researched by the Mount Dora Police Department staff and will be presented. </a:t>
            </a:r>
            <a:endParaRPr lang="en-US" sz="1000" dirty="0" smtClean="0">
              <a:effectLst/>
            </a:endParaRPr>
          </a:p>
          <a:p>
            <a:pPr marL="346075" indent="-346075" eaLnBrk="1" hangingPunct="1">
              <a:buFont typeface="Wingdings" pitchFamily="2" charset="2"/>
              <a:buNone/>
              <a:defRPr/>
            </a:pPr>
            <a:endParaRPr lang="en-US" sz="2000" dirty="0" smtClean="0">
              <a:effectLst/>
            </a:endParaRPr>
          </a:p>
          <a:p>
            <a:pPr marL="346075" indent="-346075" eaLnBrk="1" hangingPunct="1">
              <a:defRPr/>
            </a:pPr>
            <a:r>
              <a:rPr lang="en-US" sz="2000" dirty="0" smtClean="0">
                <a:effectLst/>
              </a:rPr>
              <a:t>The strengths and weaknesses of each alternative have been reviewed and potential directions for the future offered. </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Regional Consolidation</a:t>
            </a:r>
            <a:endParaRPr lang="en-US" dirty="0" smtClean="0"/>
          </a:p>
        </p:txBody>
      </p:sp>
      <p:sp>
        <p:nvSpPr>
          <p:cNvPr id="3" name="Content Placeholder 2"/>
          <p:cNvSpPr>
            <a:spLocks noGrp="1"/>
          </p:cNvSpPr>
          <p:nvPr>
            <p:ph idx="1"/>
          </p:nvPr>
        </p:nvSpPr>
        <p:spPr/>
        <p:txBody>
          <a:bodyPr/>
          <a:lstStyle/>
          <a:p>
            <a:pPr eaLnBrk="1" hangingPunct="1">
              <a:defRPr/>
            </a:pPr>
            <a:r>
              <a:rPr lang="en-US" b="1" u="sng" dirty="0" smtClean="0">
                <a:effectLst/>
              </a:rPr>
              <a:t>Regional Consolidation Challenges:</a:t>
            </a:r>
            <a:endParaRPr lang="en-US" sz="2000" dirty="0" smtClean="0">
              <a:effectLst/>
            </a:endParaRPr>
          </a:p>
          <a:p>
            <a:pPr lvl="1" eaLnBrk="1" hangingPunct="1">
              <a:defRPr/>
            </a:pPr>
            <a:r>
              <a:rPr lang="en-US" sz="2000" dirty="0" smtClean="0">
                <a:effectLst/>
              </a:rPr>
              <a:t>Creating a new legal entity</a:t>
            </a:r>
          </a:p>
          <a:p>
            <a:pPr lvl="1" eaLnBrk="1" hangingPunct="1">
              <a:defRPr/>
            </a:pPr>
            <a:r>
              <a:rPr lang="en-US" sz="2000" dirty="0" smtClean="0">
                <a:effectLst/>
              </a:rPr>
              <a:t>Establishing governing bylaws</a:t>
            </a:r>
          </a:p>
          <a:p>
            <a:pPr lvl="1" eaLnBrk="1" hangingPunct="1">
              <a:defRPr/>
            </a:pPr>
            <a:r>
              <a:rPr lang="en-US" sz="2000" dirty="0" smtClean="0">
                <a:effectLst/>
              </a:rPr>
              <a:t>Naming a governing board</a:t>
            </a:r>
          </a:p>
          <a:p>
            <a:pPr lvl="1" eaLnBrk="1" hangingPunct="1">
              <a:defRPr/>
            </a:pPr>
            <a:r>
              <a:rPr lang="en-US" sz="2000" dirty="0" smtClean="0">
                <a:effectLst/>
              </a:rPr>
              <a:t>Determining executive director/management oversight</a:t>
            </a:r>
          </a:p>
          <a:p>
            <a:pPr lvl="1" eaLnBrk="1" hangingPunct="1">
              <a:defRPr/>
            </a:pPr>
            <a:r>
              <a:rPr lang="en-US" sz="2000" dirty="0" smtClean="0">
                <a:effectLst/>
              </a:rPr>
              <a:t>Building a facility</a:t>
            </a:r>
          </a:p>
          <a:p>
            <a:pPr lvl="1" eaLnBrk="1" hangingPunct="1">
              <a:defRPr/>
            </a:pPr>
            <a:r>
              <a:rPr lang="en-US" sz="2000" dirty="0" smtClean="0">
                <a:effectLst/>
              </a:rPr>
              <a:t>Purchasing all equipment</a:t>
            </a:r>
          </a:p>
          <a:p>
            <a:pPr lvl="1" eaLnBrk="1" hangingPunct="1">
              <a:defRPr/>
            </a:pPr>
            <a:r>
              <a:rPr lang="en-US" sz="2000" dirty="0" smtClean="0">
                <a:effectLst/>
              </a:rPr>
              <a:t>Settling on operating software</a:t>
            </a:r>
          </a:p>
          <a:p>
            <a:pPr lvl="1" eaLnBrk="1" hangingPunct="1">
              <a:defRPr/>
            </a:pPr>
            <a:r>
              <a:rPr lang="en-US" sz="2000" dirty="0" smtClean="0">
                <a:effectLst/>
              </a:rPr>
              <a:t>Determining scope of services</a:t>
            </a:r>
          </a:p>
          <a:p>
            <a:pPr lvl="1" eaLnBrk="1" hangingPunct="1">
              <a:defRPr/>
            </a:pPr>
            <a:r>
              <a:rPr lang="en-US" sz="2000" dirty="0" smtClean="0">
                <a:effectLst/>
              </a:rPr>
              <a:t>Staffing</a:t>
            </a:r>
          </a:p>
          <a:p>
            <a:pPr lvl="1" eaLnBrk="1" hangingPunct="1">
              <a:defRPr/>
            </a:pPr>
            <a:r>
              <a:rPr lang="en-US" sz="2000" dirty="0" smtClean="0">
                <a:effectLst/>
              </a:rPr>
              <a:t>Developing rules, policy and procedures, protocols</a:t>
            </a:r>
          </a:p>
          <a:p>
            <a:pPr lvl="1" eaLnBrk="1" hangingPunct="1">
              <a:defRPr/>
            </a:pPr>
            <a:r>
              <a:rPr lang="en-US" sz="2000" dirty="0" smtClean="0">
                <a:effectLst/>
              </a:rPr>
              <a:t>Transition costs</a:t>
            </a:r>
          </a:p>
          <a:p>
            <a:pPr eaLnBrk="1" hangingPunct="1">
              <a:defRPr/>
            </a:pPr>
            <a:endParaRPr lang="en-US" sz="20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Regional Consolidation</a:t>
            </a:r>
            <a:endParaRPr lang="en-US" dirty="0" smtClean="0"/>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effectLst/>
              </a:rPr>
              <a:t>Advantages: </a:t>
            </a:r>
            <a:endParaRPr lang="en-US" dirty="0" smtClean="0">
              <a:effectLst/>
            </a:endParaRPr>
          </a:p>
          <a:p>
            <a:pPr eaLnBrk="1" hangingPunct="1">
              <a:defRPr/>
            </a:pPr>
            <a:r>
              <a:rPr lang="en-US" sz="2400" dirty="0" smtClean="0">
                <a:effectLst/>
              </a:rPr>
              <a:t>Economy of Scale</a:t>
            </a:r>
          </a:p>
          <a:p>
            <a:pPr eaLnBrk="1" hangingPunct="1">
              <a:defRPr/>
            </a:pPr>
            <a:r>
              <a:rPr lang="en-US" sz="2400" dirty="0" smtClean="0">
                <a:effectLst/>
              </a:rPr>
              <a:t>Control</a:t>
            </a:r>
          </a:p>
          <a:p>
            <a:pPr lvl="1" eaLnBrk="1" hangingPunct="1">
              <a:defRPr/>
            </a:pPr>
            <a:r>
              <a:rPr lang="en-US" sz="2400" dirty="0" smtClean="0">
                <a:effectLst/>
              </a:rPr>
              <a:t>Budget</a:t>
            </a:r>
          </a:p>
          <a:p>
            <a:pPr lvl="1" eaLnBrk="1" hangingPunct="1">
              <a:defRPr/>
            </a:pPr>
            <a:r>
              <a:rPr lang="en-US" sz="2400" dirty="0" smtClean="0">
                <a:effectLst/>
              </a:rPr>
              <a:t>Policies and procedures</a:t>
            </a:r>
          </a:p>
          <a:p>
            <a:pPr lvl="1" eaLnBrk="1" hangingPunct="1">
              <a:defRPr/>
            </a:pPr>
            <a:r>
              <a:rPr lang="en-US" sz="2400" dirty="0" smtClean="0">
                <a:effectLst/>
              </a:rPr>
              <a:t>Services provided</a:t>
            </a:r>
          </a:p>
          <a:p>
            <a:pPr lvl="1" eaLnBrk="1" hangingPunct="1">
              <a:defRPr/>
            </a:pPr>
            <a:r>
              <a:rPr lang="en-US" sz="2400" dirty="0" smtClean="0">
                <a:effectLst/>
              </a:rPr>
              <a:t>Personnel</a:t>
            </a:r>
          </a:p>
          <a:p>
            <a:pPr lvl="1" eaLnBrk="1" hangingPunct="1">
              <a:defRPr/>
            </a:pPr>
            <a:r>
              <a:rPr lang="en-US" sz="2400" dirty="0" smtClean="0">
                <a:effectLst/>
              </a:rPr>
              <a:t>Quality</a:t>
            </a:r>
          </a:p>
          <a:p>
            <a:pPr lvl="1" eaLnBrk="1" hangingPunct="1">
              <a:defRPr/>
            </a:pPr>
            <a:r>
              <a:rPr lang="en-US" sz="2400" dirty="0" smtClean="0">
                <a:effectLst/>
              </a:rPr>
              <a:t>Responsiveness</a:t>
            </a:r>
          </a:p>
          <a:p>
            <a:pPr lvl="1" eaLnBrk="1" hangingPunct="1">
              <a:defRPr/>
            </a:pPr>
            <a:r>
              <a:rPr lang="en-US" sz="2400" dirty="0" smtClean="0">
                <a:effectLst/>
              </a:rPr>
              <a:t>Accountability</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Communication Services</a:t>
            </a:r>
            <a:br>
              <a:rPr lang="en-US" dirty="0" smtClean="0">
                <a:solidFill>
                  <a:srgbClr val="FFC000"/>
                </a:solidFill>
              </a:rPr>
            </a:br>
            <a:r>
              <a:rPr lang="en-US" dirty="0" smtClean="0">
                <a:solidFill>
                  <a:srgbClr val="FFC000"/>
                </a:solidFill>
              </a:rPr>
              <a:t>Regional Consolidation</a:t>
            </a:r>
            <a:endParaRPr lang="en-US" dirty="0" smtClean="0"/>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effectLst/>
              </a:rPr>
              <a:t>Weaknesses:</a:t>
            </a:r>
            <a:endParaRPr lang="en-US" dirty="0" smtClean="0">
              <a:effectLst/>
            </a:endParaRPr>
          </a:p>
          <a:p>
            <a:pPr eaLnBrk="1" hangingPunct="1">
              <a:defRPr/>
            </a:pPr>
            <a:r>
              <a:rPr lang="en-US" sz="2000" dirty="0" smtClean="0">
                <a:effectLst/>
              </a:rPr>
              <a:t>Consolidation Costs:</a:t>
            </a:r>
          </a:p>
          <a:p>
            <a:pPr lvl="1" eaLnBrk="1" hangingPunct="1">
              <a:defRPr/>
            </a:pPr>
            <a:r>
              <a:rPr lang="en-US" sz="2000" dirty="0" smtClean="0">
                <a:effectLst/>
              </a:rPr>
              <a:t>Legal expenses of creating an entity, agreements, etc.</a:t>
            </a:r>
          </a:p>
          <a:p>
            <a:pPr lvl="1" eaLnBrk="1" hangingPunct="1">
              <a:defRPr/>
            </a:pPr>
            <a:r>
              <a:rPr lang="en-US" sz="2000" dirty="0" smtClean="0">
                <a:effectLst/>
              </a:rPr>
              <a:t>Liability, indemnities, insurance, etc. </a:t>
            </a:r>
          </a:p>
          <a:p>
            <a:pPr lvl="1" eaLnBrk="1" hangingPunct="1">
              <a:defRPr/>
            </a:pPr>
            <a:r>
              <a:rPr lang="en-US" sz="2000" dirty="0" smtClean="0">
                <a:effectLst/>
              </a:rPr>
              <a:t>Establishing a governing </a:t>
            </a:r>
            <a:r>
              <a:rPr lang="en-US" sz="2000" dirty="0">
                <a:effectLst/>
              </a:rPr>
              <a:t>b</a:t>
            </a:r>
            <a:r>
              <a:rPr lang="en-US" sz="2000" dirty="0" smtClean="0">
                <a:effectLst/>
              </a:rPr>
              <a:t>oard</a:t>
            </a:r>
          </a:p>
          <a:p>
            <a:pPr lvl="1" eaLnBrk="1" hangingPunct="1">
              <a:defRPr/>
            </a:pPr>
            <a:r>
              <a:rPr lang="en-US" sz="2000" dirty="0" smtClean="0">
                <a:effectLst/>
              </a:rPr>
              <a:t>Building a facility</a:t>
            </a:r>
          </a:p>
          <a:p>
            <a:pPr lvl="1" eaLnBrk="1" hangingPunct="1">
              <a:defRPr/>
            </a:pPr>
            <a:r>
              <a:rPr lang="en-US" sz="2000" dirty="0" smtClean="0">
                <a:effectLst/>
              </a:rPr>
              <a:t>Hardware expenses</a:t>
            </a:r>
          </a:p>
          <a:p>
            <a:pPr lvl="1" eaLnBrk="1" hangingPunct="1">
              <a:defRPr/>
            </a:pPr>
            <a:r>
              <a:rPr lang="en-US" sz="2000" dirty="0" smtClean="0">
                <a:effectLst/>
              </a:rPr>
              <a:t>Software conversion and expenses</a:t>
            </a:r>
          </a:p>
          <a:p>
            <a:pPr eaLnBrk="1" hangingPunct="1">
              <a:defRPr/>
            </a:pPr>
            <a:r>
              <a:rPr lang="en-US" sz="2000" dirty="0" smtClean="0">
                <a:effectLst/>
              </a:rPr>
              <a:t>Loss of police station staffing</a:t>
            </a:r>
          </a:p>
          <a:p>
            <a:pPr eaLnBrk="1" hangingPunct="1">
              <a:defRPr/>
            </a:pPr>
            <a:r>
              <a:rPr lang="en-US" sz="2000" dirty="0" smtClean="0">
                <a:effectLst/>
              </a:rPr>
              <a:t>Loss of individual jurisdiction services </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Public Safety </a:t>
            </a:r>
            <a:br>
              <a:rPr lang="en-US" dirty="0" smtClean="0">
                <a:solidFill>
                  <a:srgbClr val="FFC000"/>
                </a:solidFill>
              </a:rPr>
            </a:br>
            <a:r>
              <a:rPr lang="en-US" dirty="0" smtClean="0">
                <a:solidFill>
                  <a:srgbClr val="FFC000"/>
                </a:solidFill>
              </a:rPr>
              <a:t>Communication Centers</a:t>
            </a:r>
            <a:endParaRPr lang="en-US" dirty="0" smtClean="0"/>
          </a:p>
        </p:txBody>
      </p:sp>
      <p:sp>
        <p:nvSpPr>
          <p:cNvPr id="3" name="Content Placeholder 2"/>
          <p:cNvSpPr>
            <a:spLocks noGrp="1"/>
          </p:cNvSpPr>
          <p:nvPr>
            <p:ph idx="1"/>
          </p:nvPr>
        </p:nvSpPr>
        <p:spPr>
          <a:xfrm>
            <a:off x="457200" y="1600200"/>
            <a:ext cx="8229600" cy="5105400"/>
          </a:xfrm>
        </p:spPr>
        <p:txBody>
          <a:bodyPr/>
          <a:lstStyle/>
          <a:p>
            <a:pPr marL="0" indent="0" eaLnBrk="1" hangingPunct="1">
              <a:buFont typeface="Wingdings" pitchFamily="2" charset="2"/>
              <a:buNone/>
              <a:defRPr/>
            </a:pPr>
            <a:r>
              <a:rPr lang="en-US" i="1" u="sng" dirty="0" smtClean="0">
                <a:effectLst/>
              </a:rPr>
              <a:t>The Police Chief</a:t>
            </a:r>
            <a:r>
              <a:rPr lang="en-US" i="1" dirty="0" smtClean="0">
                <a:effectLst/>
              </a:rPr>
              <a:t>, March 2012</a:t>
            </a:r>
          </a:p>
          <a:p>
            <a:pPr marL="0" indent="0" eaLnBrk="1" hangingPunct="1">
              <a:buFont typeface="Wingdings" pitchFamily="2" charset="2"/>
              <a:buNone/>
              <a:defRPr/>
            </a:pPr>
            <a:r>
              <a:rPr lang="en-US" sz="1800" dirty="0">
                <a:effectLst/>
              </a:rPr>
              <a:t>Charles J. Kocher, </a:t>
            </a:r>
            <a:r>
              <a:rPr lang="en-US" sz="1800" dirty="0" err="1">
                <a:effectLst/>
              </a:rPr>
              <a:t>EdD</a:t>
            </a:r>
            <a:r>
              <a:rPr lang="en-US" sz="1800" dirty="0">
                <a:effectLst/>
              </a:rPr>
              <a:t>, Deputy Chief of Police (Retired), Camden, New </a:t>
            </a:r>
            <a:r>
              <a:rPr lang="en-US" sz="1800" dirty="0" smtClean="0">
                <a:effectLst/>
              </a:rPr>
              <a:t>Jersey in </a:t>
            </a:r>
            <a:r>
              <a:rPr lang="en-US" sz="1800" dirty="0">
                <a:effectLst/>
              </a:rPr>
              <a:t>“</a:t>
            </a:r>
            <a:r>
              <a:rPr lang="en-US" sz="1800" u="sng" dirty="0">
                <a:effectLst/>
              </a:rPr>
              <a:t>Sustaining Police </a:t>
            </a:r>
            <a:r>
              <a:rPr lang="en-US" sz="1800" u="sng" dirty="0" smtClean="0">
                <a:effectLst/>
              </a:rPr>
              <a:t>Operations </a:t>
            </a:r>
            <a:r>
              <a:rPr lang="en-US" sz="1800" u="sng" dirty="0">
                <a:effectLst/>
              </a:rPr>
              <a:t>at an Efficient and Effective Level under Difficult Economic </a:t>
            </a:r>
            <a:r>
              <a:rPr lang="en-US" sz="1800" u="sng" dirty="0" smtClean="0">
                <a:effectLst/>
              </a:rPr>
              <a:t>Times</a:t>
            </a:r>
            <a:r>
              <a:rPr lang="en-US" sz="1800" dirty="0" smtClean="0">
                <a:effectLst/>
              </a:rPr>
              <a:t>”</a:t>
            </a:r>
          </a:p>
          <a:p>
            <a:pPr marL="0" indent="0" eaLnBrk="1" hangingPunct="1">
              <a:buFont typeface="Wingdings" pitchFamily="2" charset="2"/>
              <a:buNone/>
              <a:defRPr/>
            </a:pPr>
            <a:endParaRPr lang="en-US" sz="1800" dirty="0">
              <a:effectLst/>
            </a:endParaRPr>
          </a:p>
          <a:p>
            <a:pPr marL="0" indent="0" eaLnBrk="1" hangingPunct="1">
              <a:buFont typeface="Wingdings" pitchFamily="2" charset="2"/>
              <a:buNone/>
              <a:defRPr/>
            </a:pPr>
            <a:r>
              <a:rPr lang="en-US" dirty="0" smtClean="0">
                <a:effectLst/>
              </a:rPr>
              <a:t>“In the final analysis, will shared services or consolidation of law enforcement services actually enhance the delivery of efficient and effective operations to better serve the community, or will services become watered down and impersonal?”</a:t>
            </a:r>
          </a:p>
          <a:p>
            <a:pPr marL="0" indent="0" eaLnBrk="1" hangingPunct="1">
              <a:buFont typeface="Wingdings" pitchFamily="2" charset="2"/>
              <a:buNone/>
              <a:defRPr/>
            </a:pPr>
            <a:endParaRPr lang="en-US" sz="1200" dirty="0" smtClean="0">
              <a:effectLst/>
            </a:endParaRPr>
          </a:p>
          <a:p>
            <a:pPr marL="0" indent="0" eaLnBrk="1" hangingPunct="1">
              <a:buFont typeface="Wingdings" pitchFamily="2" charset="2"/>
              <a:buNone/>
              <a:defRPr/>
            </a:pPr>
            <a:r>
              <a:rPr lang="en-US" sz="1600" dirty="0" smtClean="0">
                <a:effectLst/>
              </a:rPr>
              <a:t>, </a:t>
            </a: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pPr>
              <a:defRPr/>
            </a:pPr>
            <a:r>
              <a:rPr lang="en-US" dirty="0" smtClean="0">
                <a:solidFill>
                  <a:srgbClr val="FFC000"/>
                </a:solidFill>
              </a:rPr>
              <a:t>Mount Dora </a:t>
            </a:r>
            <a:br>
              <a:rPr lang="en-US" dirty="0" smtClean="0">
                <a:solidFill>
                  <a:srgbClr val="FFC000"/>
                </a:solidFill>
              </a:rPr>
            </a:br>
            <a:r>
              <a:rPr lang="en-US" dirty="0" smtClean="0">
                <a:solidFill>
                  <a:srgbClr val="FFC000"/>
                </a:solidFill>
              </a:rPr>
              <a:t>Police Communication Services</a:t>
            </a:r>
            <a:endParaRPr lang="en-US" dirty="0">
              <a:solidFill>
                <a:srgbClr val="FFC000"/>
              </a:solidFill>
            </a:endParaRPr>
          </a:p>
        </p:txBody>
      </p:sp>
      <p:sp>
        <p:nvSpPr>
          <p:cNvPr id="3" name="Text Placeholder 2"/>
          <p:cNvSpPr>
            <a:spLocks noGrp="1"/>
          </p:cNvSpPr>
          <p:nvPr>
            <p:ph type="body" idx="1"/>
          </p:nvPr>
        </p:nvSpPr>
        <p:spPr>
          <a:xfrm>
            <a:off x="457200" y="1524000"/>
            <a:ext cx="4040188" cy="914400"/>
          </a:xfrm>
        </p:spPr>
        <p:txBody>
          <a:bodyPr/>
          <a:lstStyle/>
          <a:p>
            <a:pPr>
              <a:defRPr/>
            </a:pPr>
            <a:r>
              <a:rPr lang="en-US" dirty="0" smtClean="0"/>
              <a:t>Mount Dora </a:t>
            </a:r>
            <a:r>
              <a:rPr lang="en-US" u="sng" dirty="0" smtClean="0"/>
              <a:t>Communications</a:t>
            </a:r>
            <a:endParaRPr lang="en-US" u="sng" dirty="0"/>
          </a:p>
        </p:txBody>
      </p:sp>
      <p:sp>
        <p:nvSpPr>
          <p:cNvPr id="89091" name="Content Placeholder 3"/>
          <p:cNvSpPr>
            <a:spLocks noGrp="1"/>
          </p:cNvSpPr>
          <p:nvPr>
            <p:ph sz="half" idx="2"/>
          </p:nvPr>
        </p:nvSpPr>
        <p:spPr>
          <a:xfrm>
            <a:off x="457200" y="2174875"/>
            <a:ext cx="2362200" cy="3951288"/>
          </a:xfrm>
        </p:spPr>
        <p:txBody>
          <a:bodyPr/>
          <a:lstStyle/>
          <a:p>
            <a:pPr marL="0" indent="0">
              <a:buFont typeface="Wingdings" pitchFamily="2" charset="2"/>
              <a:buNone/>
            </a:pPr>
            <a:endParaRPr lang="en-US" dirty="0" smtClean="0">
              <a:effectLst/>
            </a:endParaRPr>
          </a:p>
          <a:p>
            <a:pPr marL="0" indent="0">
              <a:buFont typeface="Wingdings" pitchFamily="2" charset="2"/>
              <a:buNone/>
            </a:pPr>
            <a:r>
              <a:rPr lang="en-US" sz="1800" b="1" dirty="0" smtClean="0">
                <a:effectLst/>
              </a:rPr>
              <a:t>$399,300</a:t>
            </a:r>
          </a:p>
        </p:txBody>
      </p:sp>
      <p:sp>
        <p:nvSpPr>
          <p:cNvPr id="5" name="Text Placeholder 4"/>
          <p:cNvSpPr>
            <a:spLocks noGrp="1"/>
          </p:cNvSpPr>
          <p:nvPr>
            <p:ph type="body" sz="quarter" idx="3"/>
          </p:nvPr>
        </p:nvSpPr>
        <p:spPr>
          <a:xfrm>
            <a:off x="3810000" y="1524000"/>
            <a:ext cx="4876800" cy="914400"/>
          </a:xfrm>
        </p:spPr>
        <p:txBody>
          <a:bodyPr/>
          <a:lstStyle/>
          <a:p>
            <a:pPr>
              <a:defRPr/>
            </a:pPr>
            <a:r>
              <a:rPr lang="en-US" dirty="0" smtClean="0"/>
              <a:t>Lake County </a:t>
            </a:r>
          </a:p>
          <a:p>
            <a:pPr>
              <a:defRPr/>
            </a:pPr>
            <a:r>
              <a:rPr lang="en-US" u="sng" dirty="0" smtClean="0"/>
              <a:t>Sheriff’s Office Proposal</a:t>
            </a:r>
            <a:endParaRPr lang="en-US" u="sng" dirty="0"/>
          </a:p>
        </p:txBody>
      </p:sp>
      <p:sp>
        <p:nvSpPr>
          <p:cNvPr id="6" name="Content Placeholder 5"/>
          <p:cNvSpPr>
            <a:spLocks noGrp="1"/>
          </p:cNvSpPr>
          <p:nvPr>
            <p:ph sz="quarter" idx="4"/>
          </p:nvPr>
        </p:nvSpPr>
        <p:spPr>
          <a:xfrm>
            <a:off x="3352800" y="2174875"/>
            <a:ext cx="5638800" cy="4530725"/>
          </a:xfrm>
        </p:spPr>
        <p:txBody>
          <a:bodyPr/>
          <a:lstStyle/>
          <a:p>
            <a:pPr lvl="1" eaLnBrk="1" hangingPunct="1">
              <a:defRPr/>
            </a:pPr>
            <a:endParaRPr lang="en-US" sz="1600" dirty="0" smtClean="0">
              <a:effectLst/>
            </a:endParaRPr>
          </a:p>
          <a:p>
            <a:pPr lvl="1" eaLnBrk="1" hangingPunct="1">
              <a:defRPr/>
            </a:pPr>
            <a:r>
              <a:rPr lang="en-US" sz="1600" dirty="0" smtClean="0">
                <a:effectLst/>
              </a:rPr>
              <a:t>$349,657 	(</a:t>
            </a:r>
            <a:r>
              <a:rPr lang="en-US" sz="1600" dirty="0">
                <a:effectLst/>
              </a:rPr>
              <a:t>annual for salaries and benefits)</a:t>
            </a:r>
          </a:p>
          <a:p>
            <a:pPr lvl="1" eaLnBrk="1" hangingPunct="1">
              <a:defRPr/>
            </a:pPr>
            <a:r>
              <a:rPr lang="en-US" sz="1600" dirty="0">
                <a:effectLst/>
              </a:rPr>
              <a:t>$102,713 </a:t>
            </a:r>
            <a:r>
              <a:rPr lang="en-US" sz="1600" dirty="0" smtClean="0">
                <a:effectLst/>
              </a:rPr>
              <a:t>	One-time </a:t>
            </a:r>
            <a:r>
              <a:rPr lang="en-US" sz="1600" dirty="0">
                <a:effectLst/>
              </a:rPr>
              <a:t>payment for equipment</a:t>
            </a:r>
          </a:p>
          <a:p>
            <a:pPr lvl="1" eaLnBrk="1" hangingPunct="1">
              <a:defRPr/>
            </a:pPr>
            <a:r>
              <a:rPr lang="en-US" sz="1600" dirty="0">
                <a:effectLst/>
              </a:rPr>
              <a:t>$</a:t>
            </a:r>
            <a:r>
              <a:rPr lang="en-US" sz="1600" dirty="0" smtClean="0">
                <a:effectLst/>
              </a:rPr>
              <a:t>10,626 	Annual </a:t>
            </a:r>
            <a:r>
              <a:rPr lang="en-US" sz="1600" dirty="0">
                <a:effectLst/>
              </a:rPr>
              <a:t>payment for </a:t>
            </a:r>
            <a:r>
              <a:rPr lang="en-US" sz="1600" dirty="0" smtClean="0">
                <a:effectLst/>
              </a:rPr>
              <a:t>equipment</a:t>
            </a:r>
          </a:p>
          <a:p>
            <a:pPr marL="457200" lvl="1" indent="0" eaLnBrk="1" hangingPunct="1">
              <a:buFont typeface="Wingdings" pitchFamily="2" charset="2"/>
              <a:buNone/>
              <a:defRPr/>
            </a:pPr>
            <a:r>
              <a:rPr lang="en-US" sz="2400" dirty="0" smtClean="0">
                <a:effectLst>
                  <a:outerShdw blurRad="38100" dist="38100" dir="2700000" algn="tl">
                    <a:srgbClr val="000000">
                      <a:alpha val="43137"/>
                    </a:srgbClr>
                  </a:outerShdw>
                </a:effectLst>
              </a:rPr>
              <a:t>Transition costs</a:t>
            </a:r>
            <a:endParaRPr lang="en-US" sz="2400" dirty="0">
              <a:effectLst>
                <a:outerShdw blurRad="38100" dist="38100" dir="2700000" algn="tl">
                  <a:srgbClr val="000000">
                    <a:alpha val="43137"/>
                  </a:srgbClr>
                </a:outerShdw>
              </a:effectLst>
            </a:endParaRPr>
          </a:p>
          <a:p>
            <a:pPr lvl="1" eaLnBrk="1" hangingPunct="1">
              <a:defRPr/>
            </a:pPr>
            <a:r>
              <a:rPr lang="en-US" sz="1600" dirty="0">
                <a:effectLst/>
              </a:rPr>
              <a:t>$</a:t>
            </a:r>
            <a:r>
              <a:rPr lang="en-US" sz="1600" dirty="0" smtClean="0">
                <a:effectLst/>
              </a:rPr>
              <a:t>310,600	Software change</a:t>
            </a:r>
          </a:p>
          <a:p>
            <a:pPr lvl="1" eaLnBrk="1" hangingPunct="1">
              <a:defRPr/>
            </a:pPr>
            <a:r>
              <a:rPr lang="en-US" sz="1600" dirty="0" smtClean="0">
                <a:effectLst/>
              </a:rPr>
              <a:t>$  9,600	Training overtime</a:t>
            </a:r>
            <a:endParaRPr lang="en-US" sz="1600" dirty="0">
              <a:effectLst/>
            </a:endParaRPr>
          </a:p>
          <a:p>
            <a:pPr lvl="1" eaLnBrk="1" hangingPunct="1">
              <a:defRPr/>
            </a:pPr>
            <a:r>
              <a:rPr lang="en-US" sz="1600" dirty="0">
                <a:effectLst/>
              </a:rPr>
              <a:t>$34,825 </a:t>
            </a:r>
            <a:r>
              <a:rPr lang="en-US" sz="1600" dirty="0" smtClean="0">
                <a:effectLst/>
              </a:rPr>
              <a:t>	Annual </a:t>
            </a:r>
            <a:r>
              <a:rPr lang="en-US" sz="1600" dirty="0">
                <a:effectLst/>
              </a:rPr>
              <a:t>maintenance for software </a:t>
            </a:r>
          </a:p>
          <a:p>
            <a:pPr lvl="1" eaLnBrk="1" hangingPunct="1">
              <a:defRPr/>
            </a:pPr>
            <a:r>
              <a:rPr lang="en-US" sz="1600" dirty="0" smtClean="0">
                <a:effectLst/>
              </a:rPr>
              <a:t>$50,000 	Cost </a:t>
            </a:r>
            <a:r>
              <a:rPr lang="en-US" sz="1600" dirty="0">
                <a:effectLst/>
              </a:rPr>
              <a:t>to </a:t>
            </a:r>
            <a:r>
              <a:rPr lang="en-US" sz="1600" dirty="0" smtClean="0">
                <a:effectLst/>
              </a:rPr>
              <a:t>convert records </a:t>
            </a:r>
            <a:r>
              <a:rPr lang="en-US" sz="1600" dirty="0" err="1" smtClean="0">
                <a:effectLst/>
              </a:rPr>
              <a:t>mgmt</a:t>
            </a:r>
            <a:r>
              <a:rPr lang="en-US" sz="1600" dirty="0" smtClean="0">
                <a:effectLst/>
              </a:rPr>
              <a:t> system</a:t>
            </a:r>
          </a:p>
          <a:p>
            <a:pPr lvl="1" eaLnBrk="1" hangingPunct="1">
              <a:defRPr/>
            </a:pPr>
            <a:r>
              <a:rPr lang="en-US" sz="1600" dirty="0" smtClean="0">
                <a:effectLst/>
              </a:rPr>
              <a:t>$12,677	Severance pay</a:t>
            </a:r>
          </a:p>
          <a:p>
            <a:pPr lvl="1" eaLnBrk="1" hangingPunct="1">
              <a:defRPr/>
            </a:pPr>
            <a:r>
              <a:rPr lang="en-US" sz="1600" dirty="0" smtClean="0">
                <a:effectLst/>
              </a:rPr>
              <a:t>$37,810 	Employee accrual pay outs </a:t>
            </a:r>
          </a:p>
          <a:p>
            <a:pPr lvl="1" eaLnBrk="1" hangingPunct="1">
              <a:defRPr/>
            </a:pPr>
            <a:r>
              <a:rPr lang="en-US" sz="1600" dirty="0" smtClean="0">
                <a:effectLst/>
              </a:rPr>
              <a:t>$0-174,000	Unemployment expenses </a:t>
            </a:r>
          </a:p>
          <a:p>
            <a:pPr marL="457200" lvl="1" indent="0" eaLnBrk="1" hangingPunct="1">
              <a:buFont typeface="Wingdings" pitchFamily="2" charset="2"/>
              <a:buNone/>
              <a:defRPr/>
            </a:pPr>
            <a:r>
              <a:rPr lang="en-US" sz="1800" b="1" dirty="0" smtClean="0">
                <a:effectLst/>
              </a:rPr>
              <a:t>Total First year:		$918,508</a:t>
            </a:r>
          </a:p>
          <a:p>
            <a:pPr marL="457200" lvl="1" indent="0" eaLnBrk="1" hangingPunct="1">
              <a:buFont typeface="Wingdings" pitchFamily="2" charset="2"/>
              <a:buNone/>
              <a:defRPr/>
            </a:pPr>
            <a:r>
              <a:rPr lang="en-US" sz="1800" b="1" dirty="0" smtClean="0">
                <a:effectLst/>
              </a:rPr>
              <a:t>Potential Total: </a:t>
            </a:r>
            <a:r>
              <a:rPr lang="en-US" sz="1800" dirty="0" smtClean="0">
                <a:effectLst/>
              </a:rPr>
              <a:t>		</a:t>
            </a:r>
            <a:r>
              <a:rPr lang="en-US" sz="1800" b="1" dirty="0" smtClean="0">
                <a:effectLst/>
              </a:rPr>
              <a:t>$1,142,308</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Communications Unit</a:t>
            </a:r>
          </a:p>
        </p:txBody>
      </p:sp>
      <p:sp>
        <p:nvSpPr>
          <p:cNvPr id="3" name="Content Placeholder 2"/>
          <p:cNvSpPr>
            <a:spLocks noGrp="1"/>
          </p:cNvSpPr>
          <p:nvPr>
            <p:ph idx="1"/>
          </p:nvPr>
        </p:nvSpPr>
        <p:spPr>
          <a:xfrm>
            <a:off x="228600" y="1600200"/>
            <a:ext cx="8763000" cy="4525963"/>
          </a:xfrm>
        </p:spPr>
        <p:txBody>
          <a:bodyPr/>
          <a:lstStyle/>
          <a:p>
            <a:pPr eaLnBrk="1" hangingPunct="1">
              <a:defRPr/>
            </a:pPr>
            <a:endParaRPr lang="en-US" dirty="0" smtClean="0">
              <a:cs typeface="Arial" pitchFamily="34" charset="0"/>
            </a:endParaRPr>
          </a:p>
          <a:p>
            <a:pPr algn="ctr" eaLnBrk="1" hangingPunct="1">
              <a:defRPr/>
            </a:pPr>
            <a:r>
              <a:rPr lang="en-US" sz="3600" dirty="0" smtClean="0">
                <a:cs typeface="Arial" pitchFamily="34" charset="0"/>
              </a:rPr>
              <a:t>Five Components of Communications</a:t>
            </a:r>
          </a:p>
          <a:p>
            <a:pPr marL="1198563" lvl="4" indent="-508000" eaLnBrk="1" hangingPunct="1">
              <a:buSzPct val="100000"/>
              <a:buFont typeface="+mj-lt"/>
              <a:buAutoNum type="arabicPeriod"/>
              <a:defRPr/>
            </a:pPr>
            <a:r>
              <a:rPr lang="en-US" sz="2800" dirty="0" smtClean="0">
                <a:cs typeface="Arial" pitchFamily="34" charset="0"/>
              </a:rPr>
              <a:t>Personnel</a:t>
            </a:r>
          </a:p>
          <a:p>
            <a:pPr marL="1198563" lvl="4" indent="-508000" eaLnBrk="1" hangingPunct="1">
              <a:buSzPct val="100000"/>
              <a:buFont typeface="+mj-lt"/>
              <a:buAutoNum type="arabicPeriod"/>
              <a:defRPr/>
            </a:pPr>
            <a:r>
              <a:rPr lang="en-US" sz="2800" dirty="0" smtClean="0">
                <a:cs typeface="Arial" pitchFamily="34" charset="0"/>
              </a:rPr>
              <a:t>Facility</a:t>
            </a:r>
          </a:p>
          <a:p>
            <a:pPr marL="1198563" lvl="4" indent="-508000" eaLnBrk="1" hangingPunct="1">
              <a:buSzPct val="100000"/>
              <a:buFont typeface="+mj-lt"/>
              <a:buAutoNum type="arabicPeriod"/>
              <a:defRPr/>
            </a:pPr>
            <a:r>
              <a:rPr lang="en-US" sz="2800" dirty="0" smtClean="0">
                <a:cs typeface="Arial" pitchFamily="34" charset="0"/>
              </a:rPr>
              <a:t>Technology</a:t>
            </a:r>
          </a:p>
          <a:p>
            <a:pPr marL="1198563" lvl="4" indent="-508000" eaLnBrk="1" hangingPunct="1">
              <a:buSzPct val="100000"/>
              <a:buFont typeface="+mj-lt"/>
              <a:buAutoNum type="arabicPeriod"/>
              <a:defRPr/>
            </a:pPr>
            <a:r>
              <a:rPr lang="en-US" sz="2800" dirty="0" smtClean="0">
                <a:cs typeface="Arial" pitchFamily="34" charset="0"/>
              </a:rPr>
              <a:t>Services</a:t>
            </a:r>
          </a:p>
          <a:p>
            <a:pPr marL="1198563" lvl="4" indent="-508000" eaLnBrk="1" hangingPunct="1">
              <a:buSzPct val="100000"/>
              <a:buFont typeface="+mj-lt"/>
              <a:buAutoNum type="arabicPeriod"/>
              <a:defRPr/>
            </a:pPr>
            <a:r>
              <a:rPr lang="en-US" sz="2800" dirty="0" smtClean="0">
                <a:cs typeface="Arial" pitchFamily="34" charset="0"/>
              </a:rPr>
              <a:t>Budget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Communications Unit</a:t>
            </a:r>
            <a:endParaRPr lang="en-US" dirty="0" smtClean="0"/>
          </a:p>
        </p:txBody>
      </p:sp>
      <p:sp>
        <p:nvSpPr>
          <p:cNvPr id="3" name="Content Placeholder 2"/>
          <p:cNvSpPr>
            <a:spLocks noGrp="1"/>
          </p:cNvSpPr>
          <p:nvPr>
            <p:ph idx="1"/>
          </p:nvPr>
        </p:nvSpPr>
        <p:spPr/>
        <p:txBody>
          <a:bodyPr/>
          <a:lstStyle/>
          <a:p>
            <a:pPr marL="457200" indent="0" eaLnBrk="1" hangingPunct="1">
              <a:buFont typeface="Wingdings" pitchFamily="2" charset="2"/>
              <a:buNone/>
              <a:defRPr/>
            </a:pPr>
            <a:r>
              <a:rPr lang="en-US" dirty="0" smtClean="0">
                <a:cs typeface="Arial" pitchFamily="34" charset="0"/>
              </a:rPr>
              <a:t>Brief History</a:t>
            </a:r>
          </a:p>
          <a:p>
            <a:pPr marL="457200" indent="0" eaLnBrk="1" hangingPunct="1">
              <a:buFont typeface="Wingdings" pitchFamily="2" charset="2"/>
              <a:buNone/>
              <a:defRPr/>
            </a:pPr>
            <a:r>
              <a:rPr lang="en-US" sz="2400" dirty="0" smtClean="0">
                <a:cs typeface="Arial" pitchFamily="34" charset="0"/>
              </a:rPr>
              <a:t>Mount Dora Police Department has operated a communications office throughout its entire history.</a:t>
            </a:r>
          </a:p>
        </p:txBody>
      </p:sp>
      <p:pic>
        <p:nvPicPr>
          <p:cNvPr id="4" name="Picture 3"/>
          <p:cNvPicPr/>
          <p:nvPr/>
        </p:nvPicPr>
        <p:blipFill>
          <a:blip r:embed="rId2" cstate="print">
            <a:extLst/>
          </a:blip>
          <a:stretch>
            <a:fillRect/>
          </a:stretch>
        </p:blipFill>
        <p:spPr>
          <a:xfrm>
            <a:off x="3408680" y="3261360"/>
            <a:ext cx="4419600" cy="2903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C000"/>
                </a:solidFill>
              </a:rPr>
              <a:t>Mount Dora Police Communications Unit</a:t>
            </a:r>
            <a:endParaRPr lang="en-US" dirty="0" smtClean="0"/>
          </a:p>
        </p:txBody>
      </p:sp>
      <p:sp>
        <p:nvSpPr>
          <p:cNvPr id="5" name="Content Placeholder 4"/>
          <p:cNvSpPr>
            <a:spLocks noGrp="1"/>
          </p:cNvSpPr>
          <p:nvPr>
            <p:ph idx="1"/>
          </p:nvPr>
        </p:nvSpPr>
        <p:spPr>
          <a:xfrm>
            <a:off x="307975" y="1782763"/>
            <a:ext cx="8577263" cy="4525962"/>
          </a:xfrm>
        </p:spPr>
        <p:txBody>
          <a:bodyPr/>
          <a:lstStyle/>
          <a:p>
            <a:pPr marL="0" indent="0" eaLnBrk="1" hangingPunct="1">
              <a:buFont typeface="Wingdings" pitchFamily="2" charset="2"/>
              <a:buNone/>
              <a:defRPr/>
            </a:pPr>
            <a:r>
              <a:rPr lang="en-US" sz="2400" dirty="0" smtClean="0">
                <a:cs typeface="Arial" pitchFamily="34" charset="0"/>
              </a:rPr>
              <a:t>Prior to 2000, a single dispatcher staffed the communications office through a combination of sworn and civilian employees. Police officers would supplement as needed.</a:t>
            </a:r>
          </a:p>
        </p:txBody>
      </p:sp>
      <p:pic>
        <p:nvPicPr>
          <p:cNvPr id="6" name="Picture 5"/>
          <p:cNvPicPr/>
          <p:nvPr/>
        </p:nvPicPr>
        <p:blipFill>
          <a:blip r:embed="rId2" cstate="print">
            <a:extLst/>
          </a:blip>
          <a:stretch>
            <a:fillRect/>
          </a:stretch>
        </p:blipFill>
        <p:spPr>
          <a:xfrm>
            <a:off x="2133600" y="3124200"/>
            <a:ext cx="4384059"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ustom 1">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39658</TotalTime>
  <Words>3627</Words>
  <Application>Microsoft Office PowerPoint</Application>
  <PresentationFormat>On-screen Show (4:3)</PresentationFormat>
  <Paragraphs>767</Paragraphs>
  <Slides>64</Slides>
  <Notes>9</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Stream</vt:lpstr>
      <vt:lpstr>PowerPoint Presentation</vt:lpstr>
      <vt:lpstr>Mount Dora Police Communications Staff Report </vt:lpstr>
      <vt:lpstr> Police Communications Staff Report Key Points </vt:lpstr>
      <vt:lpstr> Police Communications Staff Report Key Points </vt:lpstr>
      <vt:lpstr>Public Safety  Communication Centers</vt:lpstr>
      <vt:lpstr>Public Safety  Communication Centers</vt:lpstr>
      <vt:lpstr>Mount Dora Police Communications Unit</vt:lpstr>
      <vt:lpstr>Mount Dora Police Communications Unit</vt:lpstr>
      <vt:lpstr>Mount Dora Police Communications Unit</vt:lpstr>
      <vt:lpstr>Mount Dora Police Communications Unit</vt:lpstr>
      <vt:lpstr>Mount Dora Police Communications Unit</vt:lpstr>
      <vt:lpstr>Mount Dora Police Communications Unit</vt:lpstr>
      <vt:lpstr> Mount Dora Police Communications Part 1 – Personnel  </vt:lpstr>
      <vt:lpstr>Mount Dora Police Communications Officers</vt:lpstr>
      <vt:lpstr>Mount Dora Police Communication Officers</vt:lpstr>
      <vt:lpstr>Mount Dora Police Communication Officers</vt:lpstr>
      <vt:lpstr>Mount Dora Police Communication Officers</vt:lpstr>
      <vt:lpstr>Mount Dora Police Communication Officers 107 years of Cumulative Experience</vt:lpstr>
      <vt:lpstr>Mount Dora Police Communications Part 2 - Facility</vt:lpstr>
      <vt:lpstr>Mount Dora Police Communications Part 2- Facility</vt:lpstr>
      <vt:lpstr>Mount Dora Police Communications Part 2 - Facility</vt:lpstr>
      <vt:lpstr>Mount Dora Police  Communications Part 3 - Technology</vt:lpstr>
      <vt:lpstr>Mount Dora Police  Communications Part 3 - Technology</vt:lpstr>
      <vt:lpstr>Mount Dora Police  Communications Part 3 - Technology</vt:lpstr>
      <vt:lpstr>Mount Dora Police Communications Part 4 - Services</vt:lpstr>
      <vt:lpstr>Mount Dora Police Communications Part 4 - Services</vt:lpstr>
      <vt:lpstr>Mount Dora Police Communications Part 4  – Services Additional Responsibilities of MDPD Communications </vt:lpstr>
      <vt:lpstr>Mount Dora Police Communications Part 4 - Services Additional Responsibilities of MDPD Communications</vt:lpstr>
      <vt:lpstr>Mount Dora Police Communications Part 4 - Services Additional Responsibilities of MDPD Communications </vt:lpstr>
      <vt:lpstr>Mount Dora Police Communications Part 4 - Services Additional Responsibilities of MDPD Communications</vt:lpstr>
      <vt:lpstr> Mount Dora Police Communications Part 4 - Services Additional Responsibilities of MDPD Communications </vt:lpstr>
      <vt:lpstr>Mount Dora Police Communications Part 4 - Services Additional Responsibilities of MDPD Communications</vt:lpstr>
      <vt:lpstr>Mount Dora Police Communications Part 4 - Services Additional Responsibilities of MDPD Communications</vt:lpstr>
      <vt:lpstr>Mount Dora Police Communication Unit Services Additional Responsibilities of MDPD Communications</vt:lpstr>
      <vt:lpstr>Mount Dora Police  Communications Part 5 - Budget</vt:lpstr>
      <vt:lpstr>Public Safety  Communication Centers</vt:lpstr>
      <vt:lpstr>Communication Services Other Agencies</vt:lpstr>
      <vt:lpstr>Communication Services Other Agencies</vt:lpstr>
      <vt:lpstr>Communication Services Other Agencies</vt:lpstr>
      <vt:lpstr>Communication Services Other Agencies</vt:lpstr>
      <vt:lpstr>Communication Services Other Agencies</vt:lpstr>
      <vt:lpstr>Communication Services Other Agencies</vt:lpstr>
      <vt:lpstr>Communication Services Other Agencies</vt:lpstr>
      <vt:lpstr>Communication Services Other Agencies</vt:lpstr>
      <vt:lpstr>Communication Services Other Agencies</vt:lpstr>
      <vt:lpstr>Communication Services Other Agencies</vt:lpstr>
      <vt:lpstr>Communication Services Agency Budgets</vt:lpstr>
      <vt:lpstr>Communication Services Agency Comparisons</vt:lpstr>
      <vt:lpstr>Communication Services Outsourcing</vt:lpstr>
      <vt:lpstr>Communication Services Outsourcing</vt:lpstr>
      <vt:lpstr>Outsourcing Communication Services</vt:lpstr>
      <vt:lpstr>Outsourcing Communication Services</vt:lpstr>
      <vt:lpstr>Outsourcing Communication Services</vt:lpstr>
      <vt:lpstr>Outsourcing Communication Services</vt:lpstr>
      <vt:lpstr>Communication Services Consolidation w/ municipalities</vt:lpstr>
      <vt:lpstr>Communication Services Consolidation w/ municipalities</vt:lpstr>
      <vt:lpstr>Communication Services Consolidation w/municipalities</vt:lpstr>
      <vt:lpstr>Communication Services Regional Consolidation</vt:lpstr>
      <vt:lpstr>Communication Services Regional Consolidation</vt:lpstr>
      <vt:lpstr>Communication Services Regional Consolidation</vt:lpstr>
      <vt:lpstr>Communication Services Regional Consolidation</vt:lpstr>
      <vt:lpstr>Communication Services Regional Consolidation</vt:lpstr>
      <vt:lpstr>Public Safety  Communication Centers</vt:lpstr>
      <vt:lpstr>Mount Dora  Police Communication Services</vt:lpstr>
    </vt:vector>
  </TitlesOfParts>
  <Company>City of Mount Dora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scavottob</dc:creator>
  <cp:lastModifiedBy>Rauth, Ron</cp:lastModifiedBy>
  <cp:revision>256</cp:revision>
  <dcterms:created xsi:type="dcterms:W3CDTF">2010-03-23T14:56:01Z</dcterms:created>
  <dcterms:modified xsi:type="dcterms:W3CDTF">2012-04-27T20:17:39Z</dcterms:modified>
</cp:coreProperties>
</file>