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1" r:id="rId2"/>
    <p:sldMasterId id="2147483717" r:id="rId3"/>
    <p:sldMasterId id="2147483769" r:id="rId4"/>
  </p:sldMasterIdLst>
  <p:notesMasterIdLst>
    <p:notesMasterId r:id="rId34"/>
  </p:notesMasterIdLst>
  <p:sldIdLst>
    <p:sldId id="303" r:id="rId5"/>
    <p:sldId id="302" r:id="rId6"/>
    <p:sldId id="257" r:id="rId7"/>
    <p:sldId id="258" r:id="rId8"/>
    <p:sldId id="305" r:id="rId9"/>
    <p:sldId id="260" r:id="rId10"/>
    <p:sldId id="259" r:id="rId11"/>
    <p:sldId id="262" r:id="rId12"/>
    <p:sldId id="263" r:id="rId13"/>
    <p:sldId id="264" r:id="rId14"/>
    <p:sldId id="265" r:id="rId15"/>
    <p:sldId id="306" r:id="rId16"/>
    <p:sldId id="268" r:id="rId17"/>
    <p:sldId id="269" r:id="rId18"/>
    <p:sldId id="270" r:id="rId19"/>
    <p:sldId id="271" r:id="rId20"/>
    <p:sldId id="272" r:id="rId21"/>
    <p:sldId id="307" r:id="rId22"/>
    <p:sldId id="289" r:id="rId23"/>
    <p:sldId id="290" r:id="rId24"/>
    <p:sldId id="291" r:id="rId25"/>
    <p:sldId id="292" r:id="rId26"/>
    <p:sldId id="293" r:id="rId27"/>
    <p:sldId id="294" r:id="rId28"/>
    <p:sldId id="308" r:id="rId29"/>
    <p:sldId id="301" r:id="rId30"/>
    <p:sldId id="299" r:id="rId31"/>
    <p:sldId id="309" r:id="rId32"/>
    <p:sldId id="3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5" d="100"/>
          <a:sy n="95" d="100"/>
        </p:scale>
        <p:origin x="-582"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51893-EB89-4917-94B5-A0A391A2317E}" type="datetimeFigureOut">
              <a:rPr lang="en-US" smtClean="0"/>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05020-9D14-4926-AA18-4E6B2AFD7545}" type="slidenum">
              <a:rPr lang="en-US" smtClean="0"/>
              <a:t>‹#›</a:t>
            </a:fld>
            <a:endParaRPr lang="en-US"/>
          </a:p>
        </p:txBody>
      </p:sp>
    </p:spTree>
    <p:extLst>
      <p:ext uri="{BB962C8B-B14F-4D97-AF65-F5344CB8AC3E}">
        <p14:creationId xmlns:p14="http://schemas.microsoft.com/office/powerpoint/2010/main" val="131795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416C412E-3EAF-402F-98A6-BA51EAE8A809}"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4064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2F772A-47A6-4AA3-91B8-C20615B159A2}" type="slidenum">
              <a:rPr lang="en-US" smtClean="0"/>
              <a:t>7</a:t>
            </a:fld>
            <a:endParaRPr lang="en-US"/>
          </a:p>
        </p:txBody>
      </p:sp>
    </p:spTree>
    <p:extLst>
      <p:ext uri="{BB962C8B-B14F-4D97-AF65-F5344CB8AC3E}">
        <p14:creationId xmlns:p14="http://schemas.microsoft.com/office/powerpoint/2010/main" val="287416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highlight>
                  <a:srgbClr val="FFFF00"/>
                </a:highlight>
                <a:ea typeface="Times New Roman"/>
              </a:rPr>
              <a:t>The goal of a situational leader is to meet people where they are and to give them the direction and support they need, when they need it.</a:t>
            </a:r>
            <a:r>
              <a:rPr lang="en-GB" dirty="0" smtClean="0">
                <a:ea typeface="Times New Roman"/>
              </a:rPr>
              <a:t>  An effective situational leader learns to use different leadership styles in response to people’s needs for varying degrees of direction and support.</a:t>
            </a:r>
            <a:endParaRPr lang="en-US" b="1"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18E67EFF-7F1A-4540-8E6F-AC71A726CA1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4592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GB" sz="1200" b="1" dirty="0" smtClean="0">
                <a:effectLst/>
                <a:highlight>
                  <a:srgbClr val="FFFF00"/>
                </a:highlight>
                <a:latin typeface="+mn-lt"/>
                <a:ea typeface="Times New Roman"/>
              </a:rPr>
              <a:t>There are four different leadership styles: Directing, Coaching, Supporting and Delegating.</a:t>
            </a:r>
            <a:r>
              <a:rPr lang="en-GB" sz="1200" b="0" dirty="0" smtClean="0">
                <a:effectLst/>
                <a:latin typeface="+mn-lt"/>
                <a:ea typeface="Times New Roman"/>
              </a:rPr>
              <a:t>  These four styles vary in three ways in terms of 1) the amount of direction the leader provides, 2) the amount of support the leader provides, and 3) the amount of peer or subordinate involvement in decision making.</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 </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When managers are trying to influence the behaviour of others, they engage in two types of behaviour: directive and supportive.  Directive behaviour is the extent to which a leader tells a subordinate what to do, how to do it, when to do it and then closely supervises performance.  </a:t>
            </a:r>
            <a:r>
              <a:rPr lang="en-GB" sz="1200" b="0" dirty="0" smtClean="0">
                <a:effectLst/>
                <a:highlight>
                  <a:srgbClr val="FFFF00"/>
                </a:highlight>
                <a:latin typeface="+mn-lt"/>
                <a:ea typeface="Times New Roman"/>
              </a:rPr>
              <a:t>The four key words for directive behaviour are structure, organize, teach and supervise.</a:t>
            </a:r>
            <a:r>
              <a:rPr lang="en-GB" sz="1200" b="0" dirty="0" smtClean="0">
                <a:effectLst/>
                <a:latin typeface="+mn-lt"/>
                <a:ea typeface="Times New Roman"/>
              </a:rPr>
              <a:t>  Supportive behaviour is defined as the extent to which the leader lets the subordinate take responsibility for directing his or her own work.  </a:t>
            </a:r>
            <a:r>
              <a:rPr lang="en-GB" sz="1200" b="0" dirty="0" smtClean="0">
                <a:effectLst/>
                <a:highlight>
                  <a:srgbClr val="FFFF00"/>
                </a:highlight>
                <a:latin typeface="+mn-lt"/>
                <a:ea typeface="Times New Roman"/>
              </a:rPr>
              <a:t>The four key words for supportive behaviour are encourage, listen, ask and explain.</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 </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Directing is a combination of high directive and low supportive behaviour.  The leader provides specific instruction about roles and goals and then closely supervises the subordinate’s performance.  Coaching is a combination of high directive and high supportive behaviour.  The leader explains the directions, solicits suggestions, praises approximately right behaviour, but continues to direct task accomplishment.</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 </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Supporting is a combination of high supportive and low directive behaviour.  The leader and subordinate make decisions together.  The role of the leader is to facilitate, listen, draw the subordinate out, encourage and support.  Delegating is a combination of low directive and low supportive behaviour.  The leader turns over responsibility for task accomplishment to the subordinate; the subordinate provide his or her own direction and support.</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 </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With a Directing leadership style, the leader is in charge.  With a Coaching leadership style, the subordinate is more involved in decision making, but in the final result, the leader decides.  With a Supporting leadership style, the subordinate’s role is to decide how the task is to be accomplished.  The leader’s role is to listen and provide assurance, support, resources and ideas if requested.  When a Delegating leadership style is used, the subordinate decides how, when, where and with whom the goal is to be accomplished.</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 </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highlight>
                  <a:srgbClr val="FFFF00"/>
                </a:highlight>
                <a:latin typeface="+mn-lt"/>
                <a:ea typeface="Times New Roman"/>
              </a:rPr>
              <a:t>Effective leaders can get results in any style.  Therefore, there is no “one best” leadership style.  As a situational leader, it is important to remain flexible because no two people come to a task with identical skills, knowledge, confidence, or motivation.  </a:t>
            </a:r>
            <a:r>
              <a:rPr lang="en-GB" sz="1200" b="1" dirty="0" smtClean="0">
                <a:effectLst/>
                <a:highlight>
                  <a:srgbClr val="FFFF00"/>
                </a:highlight>
                <a:latin typeface="+mn-lt"/>
                <a:ea typeface="Times New Roman"/>
              </a:rPr>
              <a:t>Flexibility then becomes the first skill of the situational leader.</a:t>
            </a:r>
            <a:r>
              <a:rPr lang="en-GB" sz="1200" b="0" dirty="0" smtClean="0">
                <a:effectLst/>
                <a:highlight>
                  <a:srgbClr val="FFFF00"/>
                </a:highlight>
                <a:latin typeface="+mn-lt"/>
                <a:ea typeface="Times New Roman"/>
              </a:rPr>
              <a:t>  To manage people effectively at different levels of development, vary your leadership style to fit the needs of the situation.</a:t>
            </a:r>
            <a:endParaRPr lang="en-US" sz="1200" b="1"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18E67EFF-7F1A-4540-8E6F-AC71A726CA1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7437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smtClean="0">
                <a:highlight>
                  <a:srgbClr val="FFFF00"/>
                </a:highlight>
                <a:ea typeface="Times New Roman"/>
              </a:rPr>
              <a:t>The second skill of a situational leader is diagnosis</a:t>
            </a:r>
            <a:r>
              <a:rPr lang="en-GB" dirty="0" smtClean="0">
                <a:highlight>
                  <a:srgbClr val="FFFF00"/>
                </a:highlight>
                <a:ea typeface="Times New Roman"/>
              </a:rPr>
              <a:t>, which means slowing down and taking a look at the situations and people you manage in order to determine the most appropriate leadership style for the situation before automatically using the style that is most comfortable for you.</a:t>
            </a:r>
            <a:endParaRPr lang="en-US" b="1" dirty="0" smtClean="0">
              <a:latin typeface="Times New Roman"/>
              <a:ea typeface="Times New Roman"/>
            </a:endParaRPr>
          </a:p>
          <a:p>
            <a:pPr algn="just"/>
            <a:r>
              <a:rPr lang="en-GB" dirty="0" smtClean="0">
                <a:ea typeface="Times New Roman"/>
              </a:rPr>
              <a:t> </a:t>
            </a:r>
            <a:endParaRPr lang="en-US" b="1" dirty="0" smtClean="0">
              <a:latin typeface="Times New Roman"/>
              <a:ea typeface="Times New Roman"/>
            </a:endParaRPr>
          </a:p>
          <a:p>
            <a:pPr algn="just"/>
            <a:r>
              <a:rPr lang="en-GB" dirty="0" smtClean="0">
                <a:ea typeface="Times New Roman"/>
              </a:rPr>
              <a:t>The key to determining the best leadership style for a person on a particular task is to look at his or her needs for direction and support.  These needs can be determined by figuring out the person’s developmental level on a particular task.  How competent and committed is the subordinate to the task?</a:t>
            </a:r>
            <a:endParaRPr lang="en-US" b="1" dirty="0" smtClean="0">
              <a:latin typeface="Times New Roman"/>
              <a:ea typeface="Times New Roman"/>
            </a:endParaRPr>
          </a:p>
          <a:p>
            <a:pPr algn="just"/>
            <a:r>
              <a:rPr lang="en-GB" dirty="0" smtClean="0">
                <a:ea typeface="Times New Roman"/>
              </a:rPr>
              <a:t> </a:t>
            </a:r>
            <a:endParaRPr lang="en-US" b="1" dirty="0" smtClean="0">
              <a:latin typeface="Times New Roman"/>
              <a:ea typeface="Times New Roman"/>
            </a:endParaRPr>
          </a:p>
          <a:p>
            <a:pPr algn="just"/>
            <a:r>
              <a:rPr lang="en-GB" dirty="0" smtClean="0">
                <a:ea typeface="Times New Roman"/>
              </a:rPr>
              <a:t>Competence is a function of a person’s skills and knowledge gained through training and experience.  Competence is also a function of a person’s transferable skills – skills developed in other assignments that build confidence – like planning, organizing, decision making, problem solving and time management.  Commitment is a function of confidence and motivation.</a:t>
            </a:r>
            <a:endParaRPr lang="en-US" b="1" dirty="0" smtClean="0">
              <a:latin typeface="Times New Roman"/>
              <a:ea typeface="Times New Roman"/>
            </a:endParaRPr>
          </a:p>
          <a:p>
            <a:pPr algn="just"/>
            <a:r>
              <a:rPr lang="en-GB" dirty="0" smtClean="0">
                <a:ea typeface="Times New Roman"/>
              </a:rPr>
              <a:t> </a:t>
            </a:r>
            <a:endParaRPr lang="en-US" b="1" dirty="0" smtClean="0">
              <a:latin typeface="Times New Roman"/>
              <a:ea typeface="Times New Roman"/>
            </a:endParaRPr>
          </a:p>
          <a:p>
            <a:pPr algn="just"/>
            <a:r>
              <a:rPr lang="en-GB" b="1" dirty="0" smtClean="0">
                <a:ea typeface="Times New Roman"/>
              </a:rPr>
              <a:t>There are four developmental levels:</a:t>
            </a:r>
            <a:endParaRPr lang="en-US" b="1" dirty="0" smtClean="0">
              <a:latin typeface="Times New Roman"/>
              <a:ea typeface="Times New Roman"/>
            </a:endParaRPr>
          </a:p>
          <a:p>
            <a:pPr marL="342900" marR="0" lvl="0" indent="-342900" algn="just">
              <a:spcBef>
                <a:spcPts val="0"/>
              </a:spcBef>
              <a:spcAft>
                <a:spcPts val="0"/>
              </a:spcAft>
              <a:buFont typeface="+mj-lt"/>
              <a:buAutoNum type="arabicPeriod"/>
            </a:pPr>
            <a:r>
              <a:rPr lang="en-US" b="1" dirty="0" smtClean="0">
                <a:ea typeface="Times New Roman"/>
              </a:rPr>
              <a:t>D1</a:t>
            </a:r>
            <a:r>
              <a:rPr lang="en-US" dirty="0" smtClean="0">
                <a:ea typeface="Times New Roman"/>
              </a:rPr>
              <a:t> – low competence and high commitment</a:t>
            </a:r>
            <a:endParaRPr lang="en-US" dirty="0" smtClean="0">
              <a:latin typeface="Times New Roman"/>
              <a:ea typeface="Times New Roman"/>
            </a:endParaRPr>
          </a:p>
          <a:p>
            <a:pPr marL="342900" marR="0" lvl="0" indent="-342900" algn="just">
              <a:spcBef>
                <a:spcPts val="0"/>
              </a:spcBef>
              <a:spcAft>
                <a:spcPts val="0"/>
              </a:spcAft>
              <a:buFont typeface="+mj-lt"/>
              <a:buAutoNum type="arabicPeriod"/>
            </a:pPr>
            <a:r>
              <a:rPr lang="en-US" b="1" dirty="0" smtClean="0">
                <a:ea typeface="Times New Roman"/>
              </a:rPr>
              <a:t>D2</a:t>
            </a:r>
            <a:r>
              <a:rPr lang="en-US" dirty="0" smtClean="0">
                <a:ea typeface="Times New Roman"/>
              </a:rPr>
              <a:t> – low to some competence and low commitment</a:t>
            </a:r>
            <a:endParaRPr lang="en-US" dirty="0" smtClean="0">
              <a:latin typeface="Times New Roman"/>
              <a:ea typeface="Times New Roman"/>
            </a:endParaRPr>
          </a:p>
          <a:p>
            <a:pPr marL="342900" marR="0" lvl="0" indent="-342900" algn="just">
              <a:spcBef>
                <a:spcPts val="0"/>
              </a:spcBef>
              <a:spcAft>
                <a:spcPts val="0"/>
              </a:spcAft>
              <a:buFont typeface="+mj-lt"/>
              <a:buAutoNum type="arabicPeriod"/>
            </a:pPr>
            <a:r>
              <a:rPr lang="en-US" b="1" dirty="0" smtClean="0">
                <a:ea typeface="Times New Roman"/>
              </a:rPr>
              <a:t>D3</a:t>
            </a:r>
            <a:r>
              <a:rPr lang="en-US" dirty="0" smtClean="0">
                <a:ea typeface="Times New Roman"/>
              </a:rPr>
              <a:t> – moderate to high competence and variable commitment</a:t>
            </a:r>
            <a:endParaRPr lang="en-US" dirty="0" smtClean="0">
              <a:latin typeface="Times New Roman"/>
              <a:ea typeface="Times New Roman"/>
            </a:endParaRPr>
          </a:p>
          <a:p>
            <a:pPr marL="342900" marR="0" lvl="0" indent="-342900" algn="just">
              <a:spcBef>
                <a:spcPts val="0"/>
              </a:spcBef>
              <a:spcAft>
                <a:spcPts val="0"/>
              </a:spcAft>
              <a:buFont typeface="+mj-lt"/>
              <a:buAutoNum type="arabicPeriod"/>
            </a:pPr>
            <a:r>
              <a:rPr lang="en-US" b="1" dirty="0" smtClean="0">
                <a:ea typeface="Times New Roman"/>
              </a:rPr>
              <a:t>D4</a:t>
            </a:r>
            <a:r>
              <a:rPr lang="en-US" dirty="0" smtClean="0">
                <a:ea typeface="Times New Roman"/>
              </a:rPr>
              <a:t> – high competence and high commitment</a:t>
            </a:r>
            <a:endParaRPr lang="en-US"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18E67EFF-7F1A-4540-8E6F-AC71A726CA1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6020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ea typeface="Times New Roman"/>
              </a:rPr>
              <a:t>A different leadership style is appropriate for each level of development.</a:t>
            </a:r>
            <a:endParaRPr lang="en-US" b="1" dirty="0" smtClean="0">
              <a:latin typeface="Times New Roman"/>
              <a:ea typeface="Times New Roman"/>
            </a:endParaRPr>
          </a:p>
          <a:p>
            <a:pPr marL="342900" marR="0" lvl="0" indent="-342900" algn="just">
              <a:spcBef>
                <a:spcPts val="0"/>
              </a:spcBef>
              <a:spcAft>
                <a:spcPts val="0"/>
              </a:spcAft>
              <a:buFont typeface="+mj-lt"/>
              <a:buAutoNum type="arabicPeriod"/>
            </a:pPr>
            <a:r>
              <a:rPr lang="en-US" dirty="0" smtClean="0">
                <a:ea typeface="Times New Roman"/>
              </a:rPr>
              <a:t>Directing is appropriate for D1</a:t>
            </a:r>
            <a:endParaRPr lang="en-US" dirty="0" smtClean="0">
              <a:latin typeface="Times New Roman"/>
              <a:ea typeface="Times New Roman"/>
            </a:endParaRPr>
          </a:p>
          <a:p>
            <a:pPr marL="342900" marR="0" lvl="0" indent="-342900" algn="just">
              <a:spcBef>
                <a:spcPts val="0"/>
              </a:spcBef>
              <a:spcAft>
                <a:spcPts val="0"/>
              </a:spcAft>
              <a:buFont typeface="+mj-lt"/>
              <a:buAutoNum type="arabicPeriod"/>
            </a:pPr>
            <a:r>
              <a:rPr lang="en-US" dirty="0" smtClean="0">
                <a:ea typeface="Times New Roman"/>
              </a:rPr>
              <a:t>Coaching is appropriate for D2</a:t>
            </a:r>
            <a:endParaRPr lang="en-US" dirty="0" smtClean="0">
              <a:latin typeface="Times New Roman"/>
              <a:ea typeface="Times New Roman"/>
            </a:endParaRPr>
          </a:p>
          <a:p>
            <a:pPr marL="342900" marR="0" lvl="0" indent="-342900" algn="just">
              <a:spcBef>
                <a:spcPts val="0"/>
              </a:spcBef>
              <a:spcAft>
                <a:spcPts val="0"/>
              </a:spcAft>
              <a:buFont typeface="+mj-lt"/>
              <a:buAutoNum type="arabicPeriod"/>
            </a:pPr>
            <a:r>
              <a:rPr lang="en-US" dirty="0" smtClean="0">
                <a:ea typeface="Times New Roman"/>
              </a:rPr>
              <a:t>Supporting is appropriate for D3</a:t>
            </a:r>
            <a:endParaRPr lang="en-US" dirty="0" smtClean="0">
              <a:latin typeface="Times New Roman"/>
              <a:ea typeface="Times New Roman"/>
            </a:endParaRPr>
          </a:p>
          <a:p>
            <a:pPr marL="342900" marR="0" lvl="0" indent="-342900" algn="just">
              <a:spcBef>
                <a:spcPts val="0"/>
              </a:spcBef>
              <a:spcAft>
                <a:spcPts val="0"/>
              </a:spcAft>
              <a:buFont typeface="+mj-lt"/>
              <a:buAutoNum type="arabicPeriod"/>
            </a:pPr>
            <a:r>
              <a:rPr lang="en-US" dirty="0" smtClean="0">
                <a:ea typeface="Times New Roman"/>
              </a:rPr>
              <a:t>Delegating is appropriate for D4</a:t>
            </a:r>
            <a:endParaRPr lang="en-US" dirty="0" smtClean="0">
              <a:latin typeface="Times New Roman"/>
              <a:ea typeface="Times New Roman"/>
            </a:endParaRPr>
          </a:p>
          <a:p>
            <a:pPr algn="just"/>
            <a:r>
              <a:rPr lang="en-GB" b="1" dirty="0" smtClean="0">
                <a:ea typeface="Times New Roman"/>
              </a:rPr>
              <a:t> </a:t>
            </a:r>
            <a:endParaRPr lang="en-US" b="1" dirty="0" smtClean="0">
              <a:latin typeface="Times New Roman"/>
              <a:ea typeface="Times New Roman"/>
            </a:endParaRPr>
          </a:p>
          <a:p>
            <a:pPr algn="just"/>
            <a:r>
              <a:rPr lang="en-GB" dirty="0" smtClean="0">
                <a:ea typeface="Times New Roman"/>
              </a:rPr>
              <a:t>Development level is task specific.  An individual can be at one level of development on one task and at another level of development at another task.  You need to vary your leadership style with each individual, depending on the task.</a:t>
            </a:r>
            <a:endParaRPr lang="en-US" b="1" dirty="0" smtClean="0">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18E67EFF-7F1A-4540-8E6F-AC71A726CA1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3933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GB" sz="1200" b="1" dirty="0" smtClean="0">
                <a:effectLst/>
                <a:highlight>
                  <a:srgbClr val="FFFF00"/>
                </a:highlight>
                <a:latin typeface="+mn-lt"/>
                <a:ea typeface="Times New Roman"/>
              </a:rPr>
              <a:t>The third skill of a situational leader is partnering for performance.</a:t>
            </a:r>
            <a:r>
              <a:rPr lang="en-GB" sz="1200" b="0" dirty="0" smtClean="0">
                <a:effectLst/>
                <a:latin typeface="+mn-lt"/>
                <a:ea typeface="Times New Roman"/>
              </a:rPr>
              <a:t>  This skill involves agreeing with the people you manage about how you are going to help them accomplish their goals.</a:t>
            </a:r>
            <a:endParaRPr lang="en-US" sz="1200" b="1" dirty="0" smtClean="0">
              <a:effectLst/>
              <a:latin typeface="Times New Roman"/>
              <a:ea typeface="Times New Roman"/>
            </a:endParaRPr>
          </a:p>
          <a:p>
            <a:pPr marL="342900" marR="0" lvl="0" indent="-342900" algn="just">
              <a:spcBef>
                <a:spcPts val="0"/>
              </a:spcBef>
              <a:spcAft>
                <a:spcPts val="0"/>
              </a:spcAft>
              <a:buFont typeface="Symbol"/>
              <a:buChar char=""/>
            </a:pPr>
            <a:r>
              <a:rPr lang="en-US" sz="1200" dirty="0" smtClean="0">
                <a:effectLst/>
                <a:latin typeface="+mn-lt"/>
                <a:ea typeface="Times New Roman"/>
              </a:rPr>
              <a:t>Step One:  Goal setting</a:t>
            </a:r>
            <a:endParaRPr lang="en-US" sz="1200" dirty="0" smtClean="0">
              <a:effectLst/>
              <a:latin typeface="Times New Roman"/>
              <a:ea typeface="Times New Roman"/>
            </a:endParaRPr>
          </a:p>
          <a:p>
            <a:pPr marL="342900" marR="0" lvl="0" indent="-342900" algn="just">
              <a:spcBef>
                <a:spcPts val="0"/>
              </a:spcBef>
              <a:spcAft>
                <a:spcPts val="0"/>
              </a:spcAft>
              <a:buFont typeface="Symbol"/>
              <a:buChar char=""/>
            </a:pPr>
            <a:r>
              <a:rPr lang="en-US" sz="1200" dirty="0" smtClean="0">
                <a:effectLst/>
                <a:latin typeface="+mn-lt"/>
                <a:ea typeface="Times New Roman"/>
              </a:rPr>
              <a:t>Step Two:  Determine subordinate’s development level on each goal</a:t>
            </a:r>
            <a:endParaRPr lang="en-US" sz="1200" dirty="0" smtClean="0">
              <a:effectLst/>
              <a:latin typeface="Times New Roman"/>
              <a:ea typeface="Times New Roman"/>
            </a:endParaRPr>
          </a:p>
          <a:p>
            <a:pPr marL="342900" marR="0" lvl="0" indent="-342900" algn="just">
              <a:spcBef>
                <a:spcPts val="0"/>
              </a:spcBef>
              <a:spcAft>
                <a:spcPts val="0"/>
              </a:spcAft>
              <a:buFont typeface="Symbol"/>
              <a:buChar char=""/>
            </a:pPr>
            <a:r>
              <a:rPr lang="en-US" sz="1200" dirty="0" smtClean="0">
                <a:effectLst/>
                <a:latin typeface="+mn-lt"/>
                <a:ea typeface="Times New Roman"/>
              </a:rPr>
              <a:t>Step Three:  Decide on the appropriate leadership style</a:t>
            </a:r>
            <a:endParaRPr lang="en-US" sz="1200" dirty="0" smtClean="0">
              <a:effectLst/>
              <a:latin typeface="Times New Roman"/>
              <a:ea typeface="Times New Roman"/>
            </a:endParaRPr>
          </a:p>
          <a:p>
            <a:pPr marL="342900" marR="0" lvl="0" indent="-342900" algn="just">
              <a:spcBef>
                <a:spcPts val="0"/>
              </a:spcBef>
              <a:spcAft>
                <a:spcPts val="0"/>
              </a:spcAft>
              <a:buFont typeface="Symbol"/>
              <a:buChar char=""/>
            </a:pPr>
            <a:r>
              <a:rPr lang="en-US" sz="1200" dirty="0" smtClean="0">
                <a:effectLst/>
                <a:latin typeface="+mn-lt"/>
                <a:ea typeface="Times New Roman"/>
              </a:rPr>
              <a:t>Step Four:  Plan on how you are going to work together</a:t>
            </a:r>
            <a:endParaRPr lang="en-US" sz="1200" dirty="0" smtClean="0">
              <a:effectLst/>
              <a:latin typeface="Times New Roman"/>
              <a:ea typeface="Times New Roman"/>
            </a:endParaRPr>
          </a:p>
          <a:p>
            <a:pPr marL="342900" marR="0" lvl="0" indent="-342900" algn="just">
              <a:spcBef>
                <a:spcPts val="0"/>
              </a:spcBef>
              <a:spcAft>
                <a:spcPts val="0"/>
              </a:spcAft>
              <a:buFont typeface="Symbol"/>
              <a:buChar char=""/>
            </a:pPr>
            <a:r>
              <a:rPr lang="en-US" sz="1200" dirty="0" smtClean="0">
                <a:effectLst/>
                <a:latin typeface="+mn-lt"/>
                <a:ea typeface="Times New Roman"/>
              </a:rPr>
              <a:t>Step Five:  Follow through</a:t>
            </a:r>
            <a:endParaRPr lang="en-US" sz="1200" dirty="0" smtClean="0">
              <a:effectLst/>
              <a:latin typeface="Times New Roman"/>
              <a:ea typeface="Times New Roman"/>
            </a:endParaRPr>
          </a:p>
          <a:p>
            <a:pPr marL="0" marR="0" algn="just">
              <a:spcBef>
                <a:spcPts val="0"/>
              </a:spcBef>
              <a:spcAft>
                <a:spcPts val="0"/>
              </a:spcAft>
            </a:pPr>
            <a:r>
              <a:rPr lang="en-GB" sz="1200" b="1" dirty="0" smtClean="0">
                <a:effectLst/>
                <a:latin typeface="+mn-lt"/>
                <a:ea typeface="Times New Roman"/>
              </a:rPr>
              <a:t> </a:t>
            </a:r>
            <a:endParaRPr lang="en-US" sz="1200" b="1" dirty="0" smtClean="0">
              <a:effectLst/>
              <a:latin typeface="Times New Roman"/>
              <a:ea typeface="Times New Roman"/>
            </a:endParaRPr>
          </a:p>
          <a:p>
            <a:pPr marL="0" marR="0" algn="just">
              <a:spcBef>
                <a:spcPts val="0"/>
              </a:spcBef>
              <a:spcAft>
                <a:spcPts val="0"/>
              </a:spcAft>
            </a:pPr>
            <a:r>
              <a:rPr lang="en-GB" sz="1200" b="0" dirty="0" smtClean="0">
                <a:effectLst/>
                <a:latin typeface="+mn-lt"/>
                <a:ea typeface="Times New Roman"/>
              </a:rPr>
              <a:t>Partnering for performance helps a manager plan how to provide on-going coaching and counselling in a way that is useful to the subordinate.  </a:t>
            </a:r>
            <a:endParaRPr lang="en-US" sz="1200" b="1"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18E67EFF-7F1A-4540-8E6F-AC71A726CA1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6220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416C412E-3EAF-402F-98A6-BA51EAE8A809}" type="slidenum">
              <a:rPr lang="en-US">
                <a:solidFill>
                  <a:prstClr val="black"/>
                </a:solidFill>
              </a:rPr>
              <a:pPr/>
              <a:t>26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4657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Evaluate</a:t>
            </a:r>
            <a:r>
              <a:rPr lang="en-US" dirty="0" smtClean="0"/>
              <a:t> your own teamwork abilities by answering the following:</a:t>
            </a:r>
          </a:p>
          <a:p>
            <a:pPr marL="628650" lvl="1" indent="-171450">
              <a:buFont typeface="Arial" pitchFamily="34" charset="0"/>
              <a:buChar char="•"/>
            </a:pPr>
            <a:r>
              <a:rPr lang="en-US" dirty="0" smtClean="0"/>
              <a:t>What I say is consistent with what I do</a:t>
            </a:r>
          </a:p>
          <a:p>
            <a:pPr marL="628650" lvl="1" indent="-171450">
              <a:buFont typeface="Arial" pitchFamily="34" charset="0"/>
              <a:buChar char="•"/>
            </a:pPr>
            <a:r>
              <a:rPr lang="en-US" dirty="0" smtClean="0"/>
              <a:t>I let my leader know about the challenges my team is facing</a:t>
            </a:r>
          </a:p>
          <a:p>
            <a:pPr marL="628650" lvl="1" indent="-171450">
              <a:buFont typeface="Arial" pitchFamily="34" charset="0"/>
              <a:buChar char="•"/>
            </a:pPr>
            <a:r>
              <a:rPr lang="en-US" dirty="0" smtClean="0"/>
              <a:t>I am loyal to my team even in the face of opposition or criticism</a:t>
            </a:r>
          </a:p>
          <a:p>
            <a:pPr marL="628650" lvl="1" indent="-171450">
              <a:buFont typeface="Arial" pitchFamily="34" charset="0"/>
              <a:buChar char="•"/>
            </a:pPr>
            <a:endParaRPr lang="en-US" dirty="0"/>
          </a:p>
          <a:p>
            <a:r>
              <a:rPr lang="en-US" b="1" dirty="0" smtClean="0"/>
              <a:t>Discuss</a:t>
            </a:r>
            <a:r>
              <a:rPr lang="en-US" dirty="0" smtClean="0"/>
              <a:t> the following questions when you meet with your team:</a:t>
            </a:r>
          </a:p>
          <a:p>
            <a:pPr marL="628650" lvl="1" indent="-171450">
              <a:buFont typeface="Arial" pitchFamily="34" charset="0"/>
              <a:buChar char="•"/>
            </a:pPr>
            <a:r>
              <a:rPr lang="en-US" dirty="0" smtClean="0"/>
              <a:t>Why is good communication important to teams?</a:t>
            </a:r>
          </a:p>
          <a:p>
            <a:pPr marL="628650" lvl="1" indent="-171450">
              <a:buFont typeface="Arial" pitchFamily="34" charset="0"/>
              <a:buChar char="•"/>
            </a:pPr>
            <a:r>
              <a:rPr lang="en-US" dirty="0" smtClean="0"/>
              <a:t>How do team leaders communicate with individual members?</a:t>
            </a:r>
          </a:p>
          <a:p>
            <a:pPr marL="628650" lvl="1" indent="-171450">
              <a:buFont typeface="Arial" pitchFamily="34" charset="0"/>
              <a:buChar char="•"/>
            </a:pPr>
            <a:r>
              <a:rPr lang="en-US" dirty="0" smtClean="0"/>
              <a:t>When you speak to your leader are you open and direct?</a:t>
            </a:r>
          </a:p>
          <a:p>
            <a:pPr marL="628650" lvl="1" indent="-171450">
              <a:buFont typeface="Arial" pitchFamily="34" charset="0"/>
              <a:buChar char="•"/>
            </a:pPr>
            <a:r>
              <a:rPr lang="en-US" dirty="0" smtClean="0"/>
              <a:t>How can team members improve communication within the team?</a:t>
            </a:r>
          </a:p>
          <a:p>
            <a:pPr marL="628650" lvl="1" indent="-171450">
              <a:buFont typeface="Arial" pitchFamily="34" charset="0"/>
              <a:buChar char="•"/>
            </a:pPr>
            <a:endParaRPr lang="en-US" dirty="0"/>
          </a:p>
          <a:p>
            <a:r>
              <a:rPr lang="en-US" b="1" dirty="0" smtClean="0"/>
              <a:t>Take Action </a:t>
            </a:r>
            <a:r>
              <a:rPr lang="en-US" dirty="0" smtClean="0"/>
              <a:t>on your commitment to communicating with the other members of your team.  Are you supportive of everyone and all inclusive? It is your responsibility to remove any barriers to good communication standing between you and another team member.</a:t>
            </a:r>
            <a:endParaRPr lang="en-US" dirty="0"/>
          </a:p>
        </p:txBody>
      </p:sp>
      <p:sp>
        <p:nvSpPr>
          <p:cNvPr id="4" name="Slide Number Placeholder 3"/>
          <p:cNvSpPr>
            <a:spLocks noGrp="1"/>
          </p:cNvSpPr>
          <p:nvPr>
            <p:ph type="sldNum" sz="quarter" idx="10"/>
          </p:nvPr>
        </p:nvSpPr>
        <p:spPr/>
        <p:txBody>
          <a:bodyPr/>
          <a:lstStyle/>
          <a:p>
            <a:fld id="{416C412E-3EAF-402F-98A6-BA51EAE8A80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40463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5102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560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28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781800" y="6324600"/>
            <a:ext cx="1905000" cy="457200"/>
          </a:xfrm>
        </p:spPr>
        <p:txBody>
          <a:bodyPr/>
          <a:lstStyle>
            <a:lvl1pPr>
              <a:defRPr/>
            </a:lvl1pPr>
          </a:lstStyle>
          <a:p>
            <a:fld id="{AF6E5278-9D93-496C-926F-F0CEE53A64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3817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781800" y="6324600"/>
            <a:ext cx="1905000" cy="457200"/>
          </a:xfrm>
        </p:spPr>
        <p:txBody>
          <a:bodyPr/>
          <a:lstStyle>
            <a:lvl1pPr>
              <a:defRPr/>
            </a:lvl1pPr>
          </a:lstStyle>
          <a:p>
            <a:fld id="{664A7A7F-F500-42A4-B59F-F917C06F90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509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6C74C6E4-7E86-4187-B1A2-C9CF9B8576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497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88560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252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9008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287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3689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5277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477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150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7838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0445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4466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781800" y="6324600"/>
            <a:ext cx="1905000" cy="457200"/>
          </a:xfrm>
        </p:spPr>
        <p:txBody>
          <a:bodyPr/>
          <a:lstStyle>
            <a:lvl1pPr>
              <a:defRPr/>
            </a:lvl1pPr>
          </a:lstStyle>
          <a:p>
            <a:fld id="{664A7A7F-F500-42A4-B59F-F917C06F90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3775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6C74C6E4-7E86-4187-B1A2-C9CF9B8576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6835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497182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87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30671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6178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5163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4822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2541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5271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3259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5252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922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4402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2AD8D38F-BF55-4863-A7F8-932FBCFF5E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906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14640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781800" y="6324600"/>
            <a:ext cx="1905000" cy="457200"/>
          </a:xfrm>
        </p:spPr>
        <p:txBody>
          <a:bodyPr/>
          <a:lstStyle>
            <a:lvl1pPr>
              <a:defRPr/>
            </a:lvl1pPr>
          </a:lstStyle>
          <a:p>
            <a:fld id="{AF6E5278-9D93-496C-926F-F0CEE53A64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5157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781800" y="6324600"/>
            <a:ext cx="1905000" cy="457200"/>
          </a:xfrm>
        </p:spPr>
        <p:txBody>
          <a:bodyPr/>
          <a:lstStyle>
            <a:lvl1pPr>
              <a:defRPr/>
            </a:lvl1pPr>
          </a:lstStyle>
          <a:p>
            <a:fld id="{664A7A7F-F500-42A4-B59F-F917C06F90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41946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6C74C6E4-7E86-4187-B1A2-C9CF9B8576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1460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eaLnBrk="1" latinLnBrk="0" hangingPunct="1"/>
            <a:endParaRPr kumimoji="0" lang="en-US"/>
          </a:p>
        </p:txBody>
      </p:sp>
      <p:sp>
        <p:nvSpPr>
          <p:cNvPr id="28" name="Rectangle 27"/>
          <p:cNvSpPr/>
          <p:nvPr/>
        </p:nvSpPr>
        <p:spPr>
          <a:xfrm>
            <a:off x="0" y="2"/>
            <a:ext cx="9144000" cy="1458265"/>
          </a:xfrm>
          <a:prstGeom prst="rect">
            <a:avLst/>
          </a:prstGeom>
          <a:ln/>
        </p:spPr>
        <p:style>
          <a:lnRef idx="0">
            <a:schemeClr val="accent4"/>
          </a:lnRef>
          <a:fillRef idx="3">
            <a:schemeClr val="accent4"/>
          </a:fillRef>
          <a:effectRef idx="3">
            <a:schemeClr val="accent4"/>
          </a:effectRef>
          <a:fontRef idx="minor">
            <a:schemeClr val="lt1"/>
          </a:fontRef>
        </p:style>
      </p:sp>
      <p:pic>
        <p:nvPicPr>
          <p:cNvPr id="31" name="Content Placeholder 12" descr="FSA logo_vector.eps"/>
          <p:cNvPicPr>
            <a:picLocks noChangeAspect="1"/>
          </p:cNvPicPr>
          <p:nvPr/>
        </p:nvPicPr>
        <p:blipFill>
          <a:blip r:embed="rId2"/>
          <a:srcRect l="-10526" r="-10526"/>
          <a:stretch>
            <a:fillRect/>
          </a:stretch>
        </p:blipFill>
        <p:spPr>
          <a:xfrm>
            <a:off x="7362827" y="74714"/>
            <a:ext cx="1499428" cy="1142628"/>
          </a:xfrm>
          <a:prstGeom prst="rect">
            <a:avLst/>
          </a:prstGeom>
          <a:effectLst>
            <a:outerShdw blurRad="50800" dist="38100" dir="2700000" algn="tl" rotWithShape="0">
              <a:srgbClr val="000000">
                <a:alpha val="97000"/>
              </a:srgbClr>
            </a:outerShdw>
          </a:effectLst>
        </p:spPr>
      </p:pic>
      <p:sp>
        <p:nvSpPr>
          <p:cNvPr id="32" name="Rectangle 31"/>
          <p:cNvSpPr/>
          <p:nvPr/>
        </p:nvSpPr>
        <p:spPr>
          <a:xfrm>
            <a:off x="-3317" y="1458268"/>
            <a:ext cx="9147319" cy="81947"/>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a:p>
        </p:txBody>
      </p:sp>
      <p:sp>
        <p:nvSpPr>
          <p:cNvPr id="33" name="Rectangle 32"/>
          <p:cNvSpPr/>
          <p:nvPr/>
        </p:nvSpPr>
        <p:spPr>
          <a:xfrm>
            <a:off x="0" y="1549076"/>
            <a:ext cx="9144000" cy="272799"/>
          </a:xfrm>
          <a:prstGeom prst="rect">
            <a:avLst/>
          </a:prstGeom>
          <a:solidFill>
            <a:srgbClr val="D3B63A"/>
          </a:solidFill>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a:p>
        </p:txBody>
      </p:sp>
      <p:sp>
        <p:nvSpPr>
          <p:cNvPr id="34" name="TextBox 33"/>
          <p:cNvSpPr txBox="1"/>
          <p:nvPr/>
        </p:nvSpPr>
        <p:spPr>
          <a:xfrm>
            <a:off x="6124405" y="1518978"/>
            <a:ext cx="3019595" cy="302932"/>
          </a:xfrm>
          <a:prstGeom prst="rect">
            <a:avLst/>
          </a:prstGeom>
          <a:noFill/>
        </p:spPr>
        <p:txBody>
          <a:bodyPr wrap="square" lIns="101882" tIns="50941" rIns="101882" bIns="50941" rtlCol="0">
            <a:spAutoFit/>
          </a:bodyPr>
          <a:lstStyle/>
          <a:p>
            <a:pPr algn="r"/>
            <a:r>
              <a:rPr lang="en-US" sz="1300" i="1" dirty="0" smtClean="0">
                <a:latin typeface="Calibri"/>
                <a:cs typeface="Calibri"/>
              </a:rPr>
              <a:t>Protecting, Leading, Uniting Since 1893 </a:t>
            </a:r>
            <a:endParaRPr lang="en-US" sz="1300" i="1" dirty="0">
              <a:latin typeface="Calibri"/>
              <a:cs typeface="Calibri"/>
            </a:endParaRPr>
          </a:p>
        </p:txBody>
      </p:sp>
      <p:sp>
        <p:nvSpPr>
          <p:cNvPr id="3" name="Title 2"/>
          <p:cNvSpPr>
            <a:spLocks noGrp="1"/>
          </p:cNvSpPr>
          <p:nvPr>
            <p:ph type="title" hasCustomPrompt="1"/>
          </p:nvPr>
        </p:nvSpPr>
        <p:spPr>
          <a:xfrm>
            <a:off x="152402" y="74715"/>
            <a:ext cx="7210425" cy="1342924"/>
          </a:xfrm>
        </p:spPr>
        <p:txBody>
          <a:bodyPr/>
          <a:lstStyle>
            <a:lvl1pPr>
              <a:defRPr sz="5400" b="0" baseline="0">
                <a:solidFill>
                  <a:schemeClr val="bg1"/>
                </a:solidFill>
                <a:effectLst>
                  <a:outerShdw blurRad="88900" dist="88900" dir="2700000" algn="tl" rotWithShape="0">
                    <a:prstClr val="black">
                      <a:alpha val="70000"/>
                    </a:prstClr>
                  </a:outerShdw>
                </a:effectLst>
                <a:latin typeface="Adobe Caslon Pro Bold" pitchFamily="18" charset="0"/>
              </a:defRPr>
            </a:lvl1pPr>
          </a:lstStyle>
          <a:p>
            <a:r>
              <a:rPr lang="en-US" dirty="0" smtClean="0"/>
              <a:t>Click to edit title</a:t>
            </a:r>
            <a:endParaRPr lang="en-US" dirty="0"/>
          </a:p>
        </p:txBody>
      </p:sp>
      <p:sp>
        <p:nvSpPr>
          <p:cNvPr id="5" name="Text Placeholder 4"/>
          <p:cNvSpPr>
            <a:spLocks noGrp="1"/>
          </p:cNvSpPr>
          <p:nvPr>
            <p:ph type="body" sz="quarter" idx="10"/>
          </p:nvPr>
        </p:nvSpPr>
        <p:spPr>
          <a:xfrm>
            <a:off x="503237" y="1981200"/>
            <a:ext cx="8183563"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9080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5715000" y="6356350"/>
            <a:ext cx="15240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F45E48D0-1F5F-444F-9285-67CF26D24FEB}" type="slidenum">
              <a:rPr lang="en-US" smtClean="0">
                <a:solidFill>
                  <a:srgbClr val="000000"/>
                </a:solidFill>
              </a:rPr>
              <a:pPr/>
              <a:t>‹#›</a:t>
            </a:fld>
            <a:endParaRPr lang="en-US" dirty="0">
              <a:solidFill>
                <a:srgbClr val="000000"/>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1370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715000" y="6356350"/>
            <a:ext cx="1524000" cy="365125"/>
          </a:xfrm>
          <a:prstGeom prst="rect">
            <a:avLst/>
          </a:prstGeom>
        </p:spPr>
        <p:txBody>
          <a:bodyPr/>
          <a:lstStyle/>
          <a:p>
            <a:endParaRPr lang="en-US" dirty="0">
              <a:solidFill>
                <a:srgbClr val="000000"/>
              </a:solidFill>
            </a:endParaRPr>
          </a:p>
        </p:txBody>
      </p:sp>
      <p:sp>
        <p:nvSpPr>
          <p:cNvPr id="4" name="Footer Placeholder 3"/>
          <p:cNvSpPr>
            <a:spLocks noGrp="1"/>
          </p:cNvSpPr>
          <p:nvPr>
            <p:ph type="ftr" sz="quarter" idx="11"/>
          </p:nvPr>
        </p:nvSpPr>
        <p:spPr>
          <a:xfrm>
            <a:off x="609600" y="6356350"/>
            <a:ext cx="2895600"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7543800" y="6356350"/>
            <a:ext cx="990600" cy="365125"/>
          </a:xfrm>
          <a:prstGeom prst="rect">
            <a:avLst/>
          </a:prstGeom>
        </p:spPr>
        <p:txBody>
          <a:bodyPr/>
          <a:lstStyle/>
          <a:p>
            <a:fld id="{1FE69159-8454-4999-88B0-D2C21B0E29D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5416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a:prstGeom prst="rect">
            <a:avLst/>
          </a:prstGeo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352800" y="6324600"/>
            <a:ext cx="2895600" cy="457200"/>
          </a:xfrm>
          <a:prstGeom prst="rect">
            <a:avLst/>
          </a:prstGeo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781800" y="6324600"/>
            <a:ext cx="1905000" cy="457200"/>
          </a:xfrm>
          <a:prstGeom prst="rect">
            <a:avLst/>
          </a:prstGeom>
        </p:spPr>
        <p:txBody>
          <a:bodyPr/>
          <a:lstStyle>
            <a:lvl1pPr>
              <a:defRPr/>
            </a:lvl1pPr>
          </a:lstStyle>
          <a:p>
            <a:fld id="{6C74C6E4-7E86-4187-B1A2-C9CF9B85767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3684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a:xfrm>
            <a:off x="5715000" y="6356350"/>
            <a:ext cx="1524000" cy="365125"/>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a:xfrm>
            <a:off x="609600" y="6356350"/>
            <a:ext cx="2895600" cy="365125"/>
          </a:xfrm>
          <a:prstGeom prst="rect">
            <a:avLst/>
          </a:prstGeom>
        </p:spPr>
        <p:txBody>
          <a:bodyPr/>
          <a:lstStyle/>
          <a:p>
            <a:endParaRPr lang="en-US" dirty="0">
              <a:solidFill>
                <a:srgbClr val="000000"/>
              </a:solidFill>
            </a:endParaRPr>
          </a:p>
        </p:txBody>
      </p:sp>
      <p:sp>
        <p:nvSpPr>
          <p:cNvPr id="7" name="Slide Number Placeholder 6"/>
          <p:cNvSpPr>
            <a:spLocks noGrp="1"/>
          </p:cNvSpPr>
          <p:nvPr>
            <p:ph type="sldNum" sz="quarter" idx="12"/>
          </p:nvPr>
        </p:nvSpPr>
        <p:spPr>
          <a:xfrm>
            <a:off x="7543800" y="6356350"/>
            <a:ext cx="990600" cy="365125"/>
          </a:xfrm>
          <a:prstGeom prst="rect">
            <a:avLst/>
          </a:prstGeom>
        </p:spPr>
        <p:txBody>
          <a:bodyPr/>
          <a:lstStyle/>
          <a:p>
            <a:fld id="{5F5F1BBA-29A6-4AF7-980D-BB42A34D4F0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058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a:prstGeom prst="rect">
            <a:avLst/>
          </a:prstGeo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352800" y="6324600"/>
            <a:ext cx="2895600" cy="457200"/>
          </a:xfrm>
          <a:prstGeom prst="rect">
            <a:avLst/>
          </a:prstGeo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781800" y="6324600"/>
            <a:ext cx="1905000" cy="457200"/>
          </a:xfrm>
          <a:prstGeom prst="rect">
            <a:avLst/>
          </a:prstGeom>
        </p:spPr>
        <p:txBody>
          <a:bodyPr/>
          <a:lstStyle>
            <a:lvl1pPr>
              <a:defRPr/>
            </a:lvl1pPr>
          </a:lstStyle>
          <a:p>
            <a:fld id="{664A7A7F-F500-42A4-B59F-F917C06F90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377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324600"/>
            <a:ext cx="1905000" cy="457200"/>
          </a:xfrm>
          <a:prstGeom prst="rect">
            <a:avLst/>
          </a:prstGeo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3352800" y="6324600"/>
            <a:ext cx="2895600" cy="457200"/>
          </a:xfrm>
          <a:prstGeom prst="rect">
            <a:avLst/>
          </a:prstGeo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781800" y="6324600"/>
            <a:ext cx="1905000" cy="457200"/>
          </a:xfrm>
          <a:prstGeom prst="rect">
            <a:avLst/>
          </a:prstGeom>
        </p:spPr>
        <p:txBody>
          <a:bodyPr/>
          <a:lstStyle>
            <a:lvl1pPr>
              <a:defRPr/>
            </a:lvl1pPr>
          </a:lstStyle>
          <a:p>
            <a:fld id="{AF6E5278-9D93-496C-926F-F0CEE53A64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515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4309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5" name="Right Triangle 4"/>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sp>
        <p:nvSpPr>
          <p:cNvPr id="6" name="Rectangle 5"/>
          <p:cNvSpPr/>
          <p:nvPr/>
        </p:nvSpPr>
        <p:spPr>
          <a:xfrm>
            <a:off x="0" y="2"/>
            <a:ext cx="9144000" cy="1458265"/>
          </a:xfrm>
          <a:prstGeom prst="rect">
            <a:avLst/>
          </a:prstGeom>
          <a:ln/>
        </p:spPr>
        <p:style>
          <a:lnRef idx="0">
            <a:schemeClr val="accent4"/>
          </a:lnRef>
          <a:fillRef idx="3">
            <a:schemeClr val="accent4"/>
          </a:fillRef>
          <a:effectRef idx="3">
            <a:schemeClr val="accent4"/>
          </a:effectRef>
          <a:fontRef idx="minor">
            <a:schemeClr val="lt1"/>
          </a:fontRef>
        </p:style>
      </p:sp>
      <p:pic>
        <p:nvPicPr>
          <p:cNvPr id="7" name="Content Placeholder 12" descr="FSA logo_vector.eps"/>
          <p:cNvPicPr>
            <a:picLocks noChangeAspect="1"/>
          </p:cNvPicPr>
          <p:nvPr/>
        </p:nvPicPr>
        <p:blipFill>
          <a:blip r:embed="rId2"/>
          <a:srcRect l="-10526" r="-10526"/>
          <a:stretch>
            <a:fillRect/>
          </a:stretch>
        </p:blipFill>
        <p:spPr>
          <a:xfrm>
            <a:off x="7362825" y="74613"/>
            <a:ext cx="1500188" cy="1143000"/>
          </a:xfrm>
          <a:prstGeom prst="rect">
            <a:avLst/>
          </a:prstGeom>
          <a:effectLst>
            <a:outerShdw blurRad="50800" dist="38100" dir="2700000" algn="tl" rotWithShape="0">
              <a:srgbClr val="000000">
                <a:alpha val="97000"/>
              </a:srgbClr>
            </a:outerShdw>
          </a:effectLst>
        </p:spPr>
      </p:pic>
      <p:sp>
        <p:nvSpPr>
          <p:cNvPr id="8" name="Rectangle 7"/>
          <p:cNvSpPr/>
          <p:nvPr/>
        </p:nvSpPr>
        <p:spPr>
          <a:xfrm>
            <a:off x="-3317" y="1458268"/>
            <a:ext cx="9147319" cy="81947"/>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lIns="101882" tIns="50941" rIns="101882" bIns="50941" anchor="ctr"/>
          <a:lstStyle/>
          <a:p>
            <a:pPr algn="ctr" fontAlgn="auto">
              <a:spcBef>
                <a:spcPts val="0"/>
              </a:spcBef>
              <a:spcAft>
                <a:spcPts val="0"/>
              </a:spcAft>
              <a:defRPr/>
            </a:pPr>
            <a:endParaRPr lang="en-US" dirty="0"/>
          </a:p>
        </p:txBody>
      </p:sp>
      <p:sp>
        <p:nvSpPr>
          <p:cNvPr id="9" name="Rectangle 8"/>
          <p:cNvSpPr/>
          <p:nvPr/>
        </p:nvSpPr>
        <p:spPr>
          <a:xfrm>
            <a:off x="0" y="1549076"/>
            <a:ext cx="9144000" cy="272799"/>
          </a:xfrm>
          <a:prstGeom prst="rect">
            <a:avLst/>
          </a:prstGeom>
          <a:solidFill>
            <a:srgbClr val="D3B63A"/>
          </a:solidFill>
        </p:spPr>
        <p:style>
          <a:lnRef idx="0">
            <a:schemeClr val="accent4"/>
          </a:lnRef>
          <a:fillRef idx="3">
            <a:schemeClr val="accent4"/>
          </a:fillRef>
          <a:effectRef idx="3">
            <a:schemeClr val="accent4"/>
          </a:effectRef>
          <a:fontRef idx="minor">
            <a:schemeClr val="lt1"/>
          </a:fontRef>
        </p:style>
        <p:txBody>
          <a:bodyPr lIns="101882" tIns="50941" rIns="101882" bIns="50941" anchor="ctr"/>
          <a:lstStyle/>
          <a:p>
            <a:pPr algn="ctr" fontAlgn="auto">
              <a:spcBef>
                <a:spcPts val="0"/>
              </a:spcBef>
              <a:spcAft>
                <a:spcPts val="0"/>
              </a:spcAft>
              <a:defRPr/>
            </a:pPr>
            <a:endParaRPr lang="en-US" dirty="0"/>
          </a:p>
        </p:txBody>
      </p:sp>
      <p:sp>
        <p:nvSpPr>
          <p:cNvPr id="10" name="TextBox 17"/>
          <p:cNvSpPr txBox="1">
            <a:spLocks noChangeArrowheads="1"/>
          </p:cNvSpPr>
          <p:nvPr/>
        </p:nvSpPr>
        <p:spPr bwMode="auto">
          <a:xfrm>
            <a:off x="6124575" y="1519238"/>
            <a:ext cx="30194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defRPr/>
            </a:pPr>
            <a:r>
              <a:rPr lang="en-US" sz="1300" i="1" smtClean="0">
                <a:cs typeface="Calibri" charset="0"/>
              </a:rPr>
              <a:t>Protecting, Leading, Uniting Since 1893 </a:t>
            </a:r>
          </a:p>
        </p:txBody>
      </p:sp>
      <p:sp>
        <p:nvSpPr>
          <p:cNvPr id="4" name="Title 3"/>
          <p:cNvSpPr>
            <a:spLocks noGrp="1"/>
          </p:cNvSpPr>
          <p:nvPr>
            <p:ph type="title"/>
          </p:nvPr>
        </p:nvSpPr>
        <p:spPr>
          <a:xfrm>
            <a:off x="228600" y="74714"/>
            <a:ext cx="7134227" cy="1342924"/>
          </a:xfrm>
        </p:spPr>
        <p:txBody>
          <a:bodyPr/>
          <a:lstStyle>
            <a:lvl1pPr algn="ctr">
              <a:defRPr b="1">
                <a:solidFill>
                  <a:schemeClr val="bg1"/>
                </a:solidFill>
                <a:latin typeface="Bookman Old Style" pitchFamily="18" charset="0"/>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943817" y="2108724"/>
            <a:ext cx="7467600" cy="3505200"/>
          </a:xfrm>
        </p:spPr>
        <p:txBody>
          <a:bodyPr>
            <a:norm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79182606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8681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722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364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5157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4.emf"/><Relationship Id="rId4" Type="http://schemas.openxmlformats.org/officeDocument/2006/relationships/slideLayout" Target="../slideLayouts/slideLayout4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470749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 id="2147483700" r:id="rId14"/>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395496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5" r:id="rId12"/>
    <p:sldLayoutId id="2147483716" r:id="rId13"/>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7"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997042D-9EE3-473A-9DBC-71900BD3D076}" type="datetimeFigureOut">
              <a:rPr lang="en-US" smtClean="0">
                <a:solidFill>
                  <a:srgbClr val="FFFFFF"/>
                </a:solidFill>
              </a:rPr>
              <a:pPr/>
              <a:t>4/16/2013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19A97A6-A053-4FED-A1D0-94088A9C2D6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1333051"/>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lIns="91429" tIns="45714" rIns="91429" bIns="45714"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1"/>
            <a:ext cx="8229600" cy="4525963"/>
          </a:xfrm>
          <a:prstGeom prst="rect">
            <a:avLst/>
          </a:prstGeom>
        </p:spPr>
        <p:txBody>
          <a:bodyPr vert="horz" lIns="91429" tIns="45714" rIns="91429" bIns="4571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1" name="Right Triangle 10"/>
          <p:cNvSpPr/>
          <p:nvPr/>
        </p:nvSpPr>
        <p:spPr>
          <a:xfrm>
            <a:off x="1" y="5651575"/>
            <a:ext cx="3734379" cy="1206427"/>
          </a:xfrm>
          <a:prstGeom prst="rtTriangle">
            <a:avLst/>
          </a:prstGeom>
        </p:spPr>
        <p:style>
          <a:lnRef idx="0">
            <a:schemeClr val="accent4"/>
          </a:lnRef>
          <a:fillRef idx="3">
            <a:schemeClr val="accent4"/>
          </a:fillRef>
          <a:effectRef idx="3">
            <a:schemeClr val="accent4"/>
          </a:effectRef>
          <a:fontRef idx="minor">
            <a:schemeClr val="lt1"/>
          </a:fontRef>
        </p:style>
        <p:txBody>
          <a:bodyPr lIns="101882" tIns="50941" rIns="101882" bIns="50941" rtlCol="0" anchor="ctr"/>
          <a:lstStyle/>
          <a:p>
            <a:pPr algn="ctr"/>
            <a:endParaRPr lang="en-US"/>
          </a:p>
        </p:txBody>
      </p:sp>
      <p:sp>
        <p:nvSpPr>
          <p:cNvPr id="16" name="Right Triangle 15"/>
          <p:cNvSpPr/>
          <p:nvPr/>
        </p:nvSpPr>
        <p:spPr>
          <a:xfrm flipH="1">
            <a:off x="7663102" y="6214386"/>
            <a:ext cx="1479143" cy="651423"/>
          </a:xfrm>
          <a:prstGeom prst="rtTriangle">
            <a:avLst/>
          </a:prstGeom>
        </p:spPr>
        <p:style>
          <a:lnRef idx="1">
            <a:schemeClr val="accent4"/>
          </a:lnRef>
          <a:fillRef idx="3">
            <a:schemeClr val="accent4"/>
          </a:fillRef>
          <a:effectRef idx="2">
            <a:schemeClr val="accent4"/>
          </a:effectRef>
          <a:fontRef idx="minor">
            <a:schemeClr val="lt1"/>
          </a:fontRef>
        </p:style>
        <p:txBody>
          <a:bodyPr lIns="101882" tIns="50941" rIns="101882" bIns="50941" rtlCol="0" anchor="ctr"/>
          <a:lstStyle/>
          <a:p>
            <a:pPr algn="ctr"/>
            <a:endParaRPr lang="en-US"/>
          </a:p>
        </p:txBody>
      </p:sp>
      <p:pic>
        <p:nvPicPr>
          <p:cNvPr id="17" name="Content Placeholder 12" descr="FSA logo_vector.eps"/>
          <p:cNvPicPr>
            <a:picLocks noChangeAspect="1"/>
          </p:cNvPicPr>
          <p:nvPr/>
        </p:nvPicPr>
        <p:blipFill>
          <a:blip r:embed="rId10"/>
          <a:srcRect l="-10526" r="-10526"/>
          <a:stretch>
            <a:fillRect/>
          </a:stretch>
        </p:blipFill>
        <p:spPr>
          <a:xfrm>
            <a:off x="1" y="5914965"/>
            <a:ext cx="1024219" cy="820746"/>
          </a:xfrm>
          <a:prstGeom prst="rect">
            <a:avLst/>
          </a:prstGeom>
        </p:spPr>
      </p:pic>
      <p:sp>
        <p:nvSpPr>
          <p:cNvPr id="19" name="Freeform 18"/>
          <p:cNvSpPr/>
          <p:nvPr/>
        </p:nvSpPr>
        <p:spPr>
          <a:xfrm>
            <a:off x="7379655" y="6195908"/>
            <a:ext cx="1781175" cy="654897"/>
          </a:xfrm>
          <a:custGeom>
            <a:avLst/>
            <a:gdLst>
              <a:gd name="connsiteX0" fmla="*/ 1619250 w 1619250"/>
              <a:gd name="connsiteY0" fmla="*/ 0 h 577850"/>
              <a:gd name="connsiteX1" fmla="*/ 273050 w 1619250"/>
              <a:gd name="connsiteY1" fmla="*/ 577850 h 577850"/>
              <a:gd name="connsiteX2" fmla="*/ 0 w 1619250"/>
              <a:gd name="connsiteY2" fmla="*/ 577850 h 577850"/>
              <a:gd name="connsiteX3" fmla="*/ 1619250 w 1619250"/>
              <a:gd name="connsiteY3" fmla="*/ 0 h 577850"/>
            </a:gdLst>
            <a:ahLst/>
            <a:cxnLst>
              <a:cxn ang="0">
                <a:pos x="connsiteX0" y="connsiteY0"/>
              </a:cxn>
              <a:cxn ang="0">
                <a:pos x="connsiteX1" y="connsiteY1"/>
              </a:cxn>
              <a:cxn ang="0">
                <a:pos x="connsiteX2" y="connsiteY2"/>
              </a:cxn>
              <a:cxn ang="0">
                <a:pos x="connsiteX3" y="connsiteY3"/>
              </a:cxn>
            </a:cxnLst>
            <a:rect l="l" t="t" r="r" b="b"/>
            <a:pathLst>
              <a:path w="1619250" h="577850">
                <a:moveTo>
                  <a:pt x="1619250" y="0"/>
                </a:moveTo>
                <a:lnTo>
                  <a:pt x="273050" y="577850"/>
                </a:lnTo>
                <a:lnTo>
                  <a:pt x="0" y="577850"/>
                </a:lnTo>
                <a:lnTo>
                  <a:pt x="161925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0" name="Freeform 19"/>
          <p:cNvSpPr/>
          <p:nvPr/>
        </p:nvSpPr>
        <p:spPr>
          <a:xfrm>
            <a:off x="6178" y="5628319"/>
            <a:ext cx="4425335" cy="1229683"/>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424236"/>
              <a:gd name="connsiteY0" fmla="*/ 0 h 907214"/>
              <a:gd name="connsiteX1" fmla="*/ 3303673 w 4424236"/>
              <a:gd name="connsiteY1" fmla="*/ 907214 h 907214"/>
              <a:gd name="connsiteX2" fmla="*/ 4424236 w 4424236"/>
              <a:gd name="connsiteY2" fmla="*/ 907214 h 907214"/>
              <a:gd name="connsiteX3" fmla="*/ 0 w 4424236"/>
              <a:gd name="connsiteY3" fmla="*/ 0 h 907214"/>
              <a:gd name="connsiteX0" fmla="*/ 0 w 4087686"/>
              <a:gd name="connsiteY0" fmla="*/ 0 h 907214"/>
              <a:gd name="connsiteX1" fmla="*/ 3303673 w 4087686"/>
              <a:gd name="connsiteY1" fmla="*/ 907214 h 907214"/>
              <a:gd name="connsiteX2" fmla="*/ 4087686 w 4087686"/>
              <a:gd name="connsiteY2" fmla="*/ 907214 h 907214"/>
              <a:gd name="connsiteX3" fmla="*/ 0 w 4087686"/>
              <a:gd name="connsiteY3" fmla="*/ 0 h 907214"/>
              <a:gd name="connsiteX0" fmla="*/ 0 w 4087686"/>
              <a:gd name="connsiteY0" fmla="*/ 0 h 907214"/>
              <a:gd name="connsiteX1" fmla="*/ 2852823 w 4087686"/>
              <a:gd name="connsiteY1" fmla="*/ 907214 h 907214"/>
              <a:gd name="connsiteX2" fmla="*/ 4087686 w 4087686"/>
              <a:gd name="connsiteY2" fmla="*/ 907214 h 907214"/>
              <a:gd name="connsiteX3" fmla="*/ 0 w 4087686"/>
              <a:gd name="connsiteY3" fmla="*/ 0 h 907214"/>
              <a:gd name="connsiteX0" fmla="*/ 0 w 3770186"/>
              <a:gd name="connsiteY0" fmla="*/ 0 h 907214"/>
              <a:gd name="connsiteX1" fmla="*/ 2852823 w 3770186"/>
              <a:gd name="connsiteY1" fmla="*/ 907214 h 907214"/>
              <a:gd name="connsiteX2" fmla="*/ 3770186 w 3770186"/>
              <a:gd name="connsiteY2" fmla="*/ 907214 h 907214"/>
              <a:gd name="connsiteX3" fmla="*/ 0 w 3770186"/>
              <a:gd name="connsiteY3" fmla="*/ 0 h 907214"/>
              <a:gd name="connsiteX0" fmla="*/ 0 w 3611436"/>
              <a:gd name="connsiteY0" fmla="*/ 0 h 907214"/>
              <a:gd name="connsiteX1" fmla="*/ 2852823 w 3611436"/>
              <a:gd name="connsiteY1" fmla="*/ 907214 h 907214"/>
              <a:gd name="connsiteX2" fmla="*/ 3611436 w 3611436"/>
              <a:gd name="connsiteY2" fmla="*/ 907214 h 907214"/>
              <a:gd name="connsiteX3" fmla="*/ 0 w 3611436"/>
              <a:gd name="connsiteY3" fmla="*/ 0 h 907214"/>
              <a:gd name="connsiteX0" fmla="*/ 0 w 3459036"/>
              <a:gd name="connsiteY0" fmla="*/ 0 h 907214"/>
              <a:gd name="connsiteX1" fmla="*/ 2852823 w 3459036"/>
              <a:gd name="connsiteY1" fmla="*/ 907214 h 907214"/>
              <a:gd name="connsiteX2" fmla="*/ 3459036 w 3459036"/>
              <a:gd name="connsiteY2" fmla="*/ 907214 h 907214"/>
              <a:gd name="connsiteX3" fmla="*/ 0 w 3459036"/>
              <a:gd name="connsiteY3" fmla="*/ 0 h 907214"/>
              <a:gd name="connsiteX0" fmla="*/ 0 w 3579686"/>
              <a:gd name="connsiteY0" fmla="*/ 0 h 907214"/>
              <a:gd name="connsiteX1" fmla="*/ 2852823 w 3579686"/>
              <a:gd name="connsiteY1" fmla="*/ 907214 h 907214"/>
              <a:gd name="connsiteX2" fmla="*/ 3579686 w 3579686"/>
              <a:gd name="connsiteY2" fmla="*/ 907214 h 907214"/>
              <a:gd name="connsiteX3" fmla="*/ 0 w 3579686"/>
              <a:gd name="connsiteY3" fmla="*/ 0 h 907214"/>
              <a:gd name="connsiteX0" fmla="*/ 0 w 4138486"/>
              <a:gd name="connsiteY0" fmla="*/ 0 h 1085014"/>
              <a:gd name="connsiteX1" fmla="*/ 3411623 w 4138486"/>
              <a:gd name="connsiteY1" fmla="*/ 1085014 h 1085014"/>
              <a:gd name="connsiteX2" fmla="*/ 4138486 w 4138486"/>
              <a:gd name="connsiteY2" fmla="*/ 1085014 h 1085014"/>
              <a:gd name="connsiteX3" fmla="*/ 0 w 4138486"/>
              <a:gd name="connsiteY3" fmla="*/ 0 h 1085014"/>
              <a:gd name="connsiteX0" fmla="*/ 0 w 4034577"/>
              <a:gd name="connsiteY0" fmla="*/ 0 h 1085014"/>
              <a:gd name="connsiteX1" fmla="*/ 3307714 w 4034577"/>
              <a:gd name="connsiteY1" fmla="*/ 1085014 h 1085014"/>
              <a:gd name="connsiteX2" fmla="*/ 4034577 w 4034577"/>
              <a:gd name="connsiteY2" fmla="*/ 1085014 h 1085014"/>
              <a:gd name="connsiteX3" fmla="*/ 0 w 4034577"/>
              <a:gd name="connsiteY3" fmla="*/ 0 h 1085014"/>
              <a:gd name="connsiteX0" fmla="*/ 0 w 4103850"/>
              <a:gd name="connsiteY0" fmla="*/ 0 h 1085014"/>
              <a:gd name="connsiteX1" fmla="*/ 3376987 w 4103850"/>
              <a:gd name="connsiteY1" fmla="*/ 1085014 h 1085014"/>
              <a:gd name="connsiteX2" fmla="*/ 4103850 w 4103850"/>
              <a:gd name="connsiteY2" fmla="*/ 1085014 h 1085014"/>
              <a:gd name="connsiteX3" fmla="*/ 0 w 4103850"/>
              <a:gd name="connsiteY3" fmla="*/ 0 h 1085014"/>
              <a:gd name="connsiteX0" fmla="*/ 0 w 4023032"/>
              <a:gd name="connsiteY0" fmla="*/ 0 h 1085014"/>
              <a:gd name="connsiteX1" fmla="*/ 3296169 w 4023032"/>
              <a:gd name="connsiteY1" fmla="*/ 1085014 h 1085014"/>
              <a:gd name="connsiteX2" fmla="*/ 4023032 w 4023032"/>
              <a:gd name="connsiteY2" fmla="*/ 1085014 h 1085014"/>
              <a:gd name="connsiteX3" fmla="*/ 0 w 4023032"/>
              <a:gd name="connsiteY3" fmla="*/ 0 h 1085014"/>
            </a:gdLst>
            <a:ahLst/>
            <a:cxnLst>
              <a:cxn ang="0">
                <a:pos x="connsiteX0" y="connsiteY0"/>
              </a:cxn>
              <a:cxn ang="0">
                <a:pos x="connsiteX1" y="connsiteY1"/>
              </a:cxn>
              <a:cxn ang="0">
                <a:pos x="connsiteX2" y="connsiteY2"/>
              </a:cxn>
              <a:cxn ang="0">
                <a:pos x="connsiteX3" y="connsiteY3"/>
              </a:cxn>
            </a:cxnLst>
            <a:rect l="l" t="t" r="r" b="b"/>
            <a:pathLst>
              <a:path w="4023032" h="1085014">
                <a:moveTo>
                  <a:pt x="0" y="0"/>
                </a:moveTo>
                <a:lnTo>
                  <a:pt x="3296169" y="1085014"/>
                </a:lnTo>
                <a:lnTo>
                  <a:pt x="4023032" y="1085014"/>
                </a:lnTo>
                <a:lnTo>
                  <a:pt x="0" y="0"/>
                </a:lnTo>
                <a:close/>
              </a:path>
            </a:pathLst>
          </a:custGeom>
          <a:solidFill>
            <a:schemeClr val="bg1"/>
          </a:solidFill>
          <a:ln>
            <a:noFill/>
          </a:ln>
          <a:effectLst>
            <a:outerShdw blurRad="50800" dist="38100" dir="5400000" rotWithShape="0">
              <a:srgbClr val="000000">
                <a:alpha val="71000"/>
              </a:srgbClr>
            </a:outerShdw>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1" name="Freeform 20"/>
          <p:cNvSpPr/>
          <p:nvPr/>
        </p:nvSpPr>
        <p:spPr>
          <a:xfrm>
            <a:off x="-9065" y="5613924"/>
            <a:ext cx="5516265" cy="1244076"/>
          </a:xfrm>
          <a:custGeom>
            <a:avLst/>
            <a:gdLst>
              <a:gd name="connsiteX0" fmla="*/ 0 w 3951021"/>
              <a:gd name="connsiteY0" fmla="*/ 0 h 1095620"/>
              <a:gd name="connsiteX1" fmla="*/ 3295284 w 3951021"/>
              <a:gd name="connsiteY1" fmla="*/ 1095620 h 1095620"/>
              <a:gd name="connsiteX2" fmla="*/ 3951021 w 3951021"/>
              <a:gd name="connsiteY2" fmla="*/ 1095620 h 1095620"/>
              <a:gd name="connsiteX3" fmla="*/ 0 w 3951021"/>
              <a:gd name="connsiteY3" fmla="*/ 0 h 1095620"/>
              <a:gd name="connsiteX0" fmla="*/ 0 w 3951021"/>
              <a:gd name="connsiteY0" fmla="*/ 0 h 1095620"/>
              <a:gd name="connsiteX1" fmla="*/ 2830458 w 3951021"/>
              <a:gd name="connsiteY1" fmla="*/ 1095620 h 1095620"/>
              <a:gd name="connsiteX2" fmla="*/ 3951021 w 3951021"/>
              <a:gd name="connsiteY2" fmla="*/ 1095620 h 1095620"/>
              <a:gd name="connsiteX3" fmla="*/ 0 w 3951021"/>
              <a:gd name="connsiteY3" fmla="*/ 0 h 1095620"/>
              <a:gd name="connsiteX0" fmla="*/ 0 w 4208336"/>
              <a:gd name="connsiteY0" fmla="*/ 0 h 780214"/>
              <a:gd name="connsiteX1" fmla="*/ 3087773 w 4208336"/>
              <a:gd name="connsiteY1" fmla="*/ 780214 h 780214"/>
              <a:gd name="connsiteX2" fmla="*/ 4208336 w 4208336"/>
              <a:gd name="connsiteY2" fmla="*/ 780214 h 780214"/>
              <a:gd name="connsiteX3" fmla="*/ 0 w 4208336"/>
              <a:gd name="connsiteY3" fmla="*/ 0 h 780214"/>
              <a:gd name="connsiteX0" fmla="*/ 0 w 4328986"/>
              <a:gd name="connsiteY0" fmla="*/ 0 h 780214"/>
              <a:gd name="connsiteX1" fmla="*/ 3087773 w 4328986"/>
              <a:gd name="connsiteY1" fmla="*/ 780214 h 780214"/>
              <a:gd name="connsiteX2" fmla="*/ 4328986 w 4328986"/>
              <a:gd name="connsiteY2" fmla="*/ 780214 h 780214"/>
              <a:gd name="connsiteX3" fmla="*/ 0 w 4328986"/>
              <a:gd name="connsiteY3" fmla="*/ 0 h 780214"/>
              <a:gd name="connsiteX0" fmla="*/ 0 w 4551236"/>
              <a:gd name="connsiteY0" fmla="*/ 0 h 869114"/>
              <a:gd name="connsiteX1" fmla="*/ 3310023 w 4551236"/>
              <a:gd name="connsiteY1" fmla="*/ 869114 h 869114"/>
              <a:gd name="connsiteX2" fmla="*/ 4551236 w 4551236"/>
              <a:gd name="connsiteY2" fmla="*/ 869114 h 869114"/>
              <a:gd name="connsiteX3" fmla="*/ 0 w 4551236"/>
              <a:gd name="connsiteY3" fmla="*/ 0 h 869114"/>
              <a:gd name="connsiteX0" fmla="*/ 0 w 5300536"/>
              <a:gd name="connsiteY0" fmla="*/ 0 h 1097714"/>
              <a:gd name="connsiteX1" fmla="*/ 4059323 w 5300536"/>
              <a:gd name="connsiteY1" fmla="*/ 1097714 h 1097714"/>
              <a:gd name="connsiteX2" fmla="*/ 5300536 w 5300536"/>
              <a:gd name="connsiteY2" fmla="*/ 1097714 h 1097714"/>
              <a:gd name="connsiteX3" fmla="*/ 0 w 5300536"/>
              <a:gd name="connsiteY3" fmla="*/ 0 h 1097714"/>
              <a:gd name="connsiteX0" fmla="*/ 0 w 5014786"/>
              <a:gd name="connsiteY0" fmla="*/ 0 h 1097714"/>
              <a:gd name="connsiteX1" fmla="*/ 4059323 w 5014786"/>
              <a:gd name="connsiteY1" fmla="*/ 1097714 h 1097714"/>
              <a:gd name="connsiteX2" fmla="*/ 5014786 w 5014786"/>
              <a:gd name="connsiteY2" fmla="*/ 1097714 h 1097714"/>
              <a:gd name="connsiteX3" fmla="*/ 0 w 5014786"/>
              <a:gd name="connsiteY3" fmla="*/ 0 h 1097714"/>
            </a:gdLst>
            <a:ahLst/>
            <a:cxnLst>
              <a:cxn ang="0">
                <a:pos x="connsiteX0" y="connsiteY0"/>
              </a:cxn>
              <a:cxn ang="0">
                <a:pos x="connsiteX1" y="connsiteY1"/>
              </a:cxn>
              <a:cxn ang="0">
                <a:pos x="connsiteX2" y="connsiteY2"/>
              </a:cxn>
              <a:cxn ang="0">
                <a:pos x="connsiteX3" y="connsiteY3"/>
              </a:cxn>
            </a:cxnLst>
            <a:rect l="l" t="t" r="r" b="b"/>
            <a:pathLst>
              <a:path w="5014786" h="1097714">
                <a:moveTo>
                  <a:pt x="0" y="0"/>
                </a:moveTo>
                <a:lnTo>
                  <a:pt x="4059323" y="1097714"/>
                </a:lnTo>
                <a:lnTo>
                  <a:pt x="5014786" y="1097714"/>
                </a:lnTo>
                <a:lnTo>
                  <a:pt x="0" y="0"/>
                </a:lnTo>
                <a:close/>
              </a:path>
            </a:pathLst>
          </a:custGeom>
          <a:solidFill>
            <a:srgbClr val="D3B63A"/>
          </a:solidFill>
          <a:ln>
            <a:no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extLst>
      <p:ext uri="{BB962C8B-B14F-4D97-AF65-F5344CB8AC3E}">
        <p14:creationId xmlns:p14="http://schemas.microsoft.com/office/powerpoint/2010/main" val="369833615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17" indent="-256002" algn="l" rtl="0" eaLnBrk="1" latinLnBrk="0" hangingPunct="1">
        <a:spcBef>
          <a:spcPts val="400"/>
        </a:spcBef>
        <a:spcAft>
          <a:spcPts val="0"/>
        </a:spcAft>
        <a:buClr>
          <a:schemeClr val="tx1"/>
        </a:buClr>
        <a:buSzPct val="100000"/>
        <a:buFont typeface="Wingdings" pitchFamily="2" charset="2"/>
        <a:buChar char="§"/>
        <a:defRPr kumimoji="0" sz="2700" kern="1200">
          <a:solidFill>
            <a:schemeClr val="tx1"/>
          </a:solidFill>
          <a:latin typeface="+mn-lt"/>
          <a:ea typeface="+mn-ea"/>
          <a:cs typeface="+mn-cs"/>
        </a:defRPr>
      </a:lvl1pPr>
      <a:lvl2pPr marL="621720" indent="-228573" algn="l" rtl="0" eaLnBrk="1" latinLnBrk="0" hangingPunct="1">
        <a:spcBef>
          <a:spcPts val="324"/>
        </a:spcBef>
        <a:buClr>
          <a:schemeClr val="tx1"/>
        </a:buClr>
        <a:buFont typeface="Arial" pitchFamily="34" charset="0"/>
        <a:buChar char="•"/>
        <a:defRPr kumimoji="0" sz="2300" kern="1200">
          <a:solidFill>
            <a:schemeClr val="tx1"/>
          </a:solidFill>
          <a:latin typeface="+mn-lt"/>
          <a:ea typeface="+mn-ea"/>
          <a:cs typeface="+mn-cs"/>
        </a:defRPr>
      </a:lvl2pPr>
      <a:lvl3pPr marL="859435" indent="-228573" algn="l" rtl="0" eaLnBrk="1" latinLnBrk="0" hangingPunct="1">
        <a:spcBef>
          <a:spcPts val="350"/>
        </a:spcBef>
        <a:buClr>
          <a:schemeClr val="tx1"/>
        </a:buClr>
        <a:buSzPct val="100000"/>
        <a:buFont typeface="Arial" pitchFamily="34" charset="0"/>
        <a:buChar char="•"/>
        <a:defRPr kumimoji="0" sz="2100" kern="1200">
          <a:solidFill>
            <a:schemeClr val="tx1"/>
          </a:solidFill>
          <a:latin typeface="+mn-lt"/>
          <a:ea typeface="+mn-ea"/>
          <a:cs typeface="+mn-cs"/>
        </a:defRPr>
      </a:lvl3pPr>
      <a:lvl4pPr marL="1142867" indent="-228573" algn="l" rtl="0" eaLnBrk="1" latinLnBrk="0" hangingPunct="1">
        <a:spcBef>
          <a:spcPts val="350"/>
        </a:spcBef>
        <a:buClr>
          <a:schemeClr val="tx1"/>
        </a:buClr>
        <a:buFont typeface="Arial" pitchFamily="34" charset="0"/>
        <a:buChar char="•"/>
        <a:defRPr kumimoji="0" sz="1900" kern="1200">
          <a:solidFill>
            <a:schemeClr val="tx1"/>
          </a:solidFill>
          <a:latin typeface="+mn-lt"/>
          <a:ea typeface="+mn-ea"/>
          <a:cs typeface="+mn-cs"/>
        </a:defRPr>
      </a:lvl4pPr>
      <a:lvl5pPr marL="1371440" indent="-228573" algn="l" rtl="0" eaLnBrk="1" latinLnBrk="0" hangingPunct="1">
        <a:spcBef>
          <a:spcPts val="350"/>
        </a:spcBef>
        <a:buClr>
          <a:schemeClr val="tx1"/>
        </a:buClr>
        <a:buFont typeface="Arial" pitchFamily="34" charset="0"/>
        <a:buChar char="•"/>
        <a:defRPr kumimoji="0" sz="1800" kern="1200">
          <a:solidFill>
            <a:schemeClr val="tx1"/>
          </a:solidFill>
          <a:latin typeface="+mn-lt"/>
          <a:ea typeface="+mn-ea"/>
          <a:cs typeface="+mn-cs"/>
        </a:defRPr>
      </a:lvl5pPr>
      <a:lvl6pPr marL="1600013" indent="-228573" algn="l" rtl="0" eaLnBrk="1" latinLnBrk="0" hangingPunct="1">
        <a:spcBef>
          <a:spcPts val="350"/>
        </a:spcBef>
        <a:buClr>
          <a:schemeClr val="tx1"/>
        </a:buClr>
        <a:buFont typeface="Arial" pitchFamily="34" charset="0"/>
        <a:buChar char="•"/>
        <a:defRPr kumimoji="0" sz="1800" kern="1200" baseline="0">
          <a:solidFill>
            <a:schemeClr val="tx1"/>
          </a:solidFill>
          <a:latin typeface="+mn-lt"/>
          <a:ea typeface="+mn-ea"/>
          <a:cs typeface="+mn-cs"/>
        </a:defRPr>
      </a:lvl6pPr>
      <a:lvl7pPr marL="1828586"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159" indent="-228573"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5733" indent="-228573"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www.kidsquartersonline.com/Fun%20Rugs1/soccer%20ball.JPG&amp;imgrefurl=http://www.kidsquartersonline.com/sports_rugs.htm&amp;h=193&amp;w=213&amp;sz=13&amp;tbnid=e3iJEaZDIFQJ:&amp;tbnh=91&amp;tbnw=100&amp;prev=/images?q=soccer+ball&amp;svnum=10&amp;hl=en&amp;lr=&amp;ie=UTF-8" TargetMode="External"/><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hyperlink" Target="http://www.taloninternational.org/" TargetMode="External"/><Relationship Id="rId2" Type="http://schemas.openxmlformats.org/officeDocument/2006/relationships/hyperlink" Target="mailto:wburroughs@taloninternational.org" TargetMode="External"/><Relationship Id="rId1" Type="http://schemas.openxmlformats.org/officeDocument/2006/relationships/slideLayout" Target="../slideLayouts/slideLayout44.xml"/><Relationship Id="rId4" Type="http://schemas.openxmlformats.org/officeDocument/2006/relationships/hyperlink" Target="mailto:jbolante@sjso.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55987" y="214875"/>
            <a:ext cx="7154978" cy="1166448"/>
          </a:xfrm>
          <a:effectLst>
            <a:outerShdw blurRad="50800" dist="38100" dir="2700000" algn="tl" rotWithShape="0">
              <a:srgbClr val="000000">
                <a:alpha val="60000"/>
              </a:srgbClr>
            </a:outerShdw>
          </a:effectLst>
          <a:scene3d>
            <a:camera prst="orthographicFront"/>
            <a:lightRig rig="soft" dir="t"/>
          </a:scene3d>
          <a:sp3d extrusionH="38100"/>
        </p:spPr>
        <p:txBody>
          <a:bodyPr wrap="none" rtlCol="0" anchorCtr="0">
            <a:noAutofit/>
          </a:bodyPr>
          <a:lstStyle/>
          <a:p>
            <a:pPr eaLnBrk="1" fontAlgn="auto" hangingPunct="1">
              <a:lnSpc>
                <a:spcPts val="3699"/>
              </a:lnSpc>
              <a:spcAft>
                <a:spcPts val="0"/>
              </a:spcAft>
              <a:defRPr/>
            </a:pPr>
            <a:r>
              <a:rPr lang="en-US" sz="4000" dirty="0" smtClean="0">
                <a:solidFill>
                  <a:srgbClr val="D3B63A"/>
                </a:solidFill>
                <a:latin typeface="Bookman Old Style"/>
                <a:ea typeface="+mj-ea"/>
                <a:cs typeface="Bookman Old Style"/>
              </a:rPr>
              <a:t>FLORIDA </a:t>
            </a:r>
            <a:r>
              <a:rPr lang="en-US" sz="4000" dirty="0">
                <a:solidFill>
                  <a:srgbClr val="D3B63A"/>
                </a:solidFill>
                <a:latin typeface="Bookman Old Style"/>
                <a:ea typeface="+mj-ea"/>
                <a:cs typeface="Bookman Old Style"/>
              </a:rPr>
              <a:t>SHERIFFS </a:t>
            </a:r>
            <a:br>
              <a:rPr lang="en-US" sz="4000" dirty="0">
                <a:solidFill>
                  <a:srgbClr val="D3B63A"/>
                </a:solidFill>
                <a:latin typeface="Bookman Old Style"/>
                <a:ea typeface="+mj-ea"/>
                <a:cs typeface="Bookman Old Style"/>
              </a:rPr>
            </a:br>
            <a:r>
              <a:rPr lang="en-US" sz="4000" dirty="0">
                <a:solidFill>
                  <a:srgbClr val="D3B63A"/>
                </a:solidFill>
                <a:latin typeface="Bookman Old Style"/>
                <a:ea typeface="+mj-ea"/>
                <a:cs typeface="Bookman Old Style"/>
              </a:rPr>
              <a:t>ASSOCIATION</a:t>
            </a:r>
          </a:p>
        </p:txBody>
      </p:sp>
      <p:pic>
        <p:nvPicPr>
          <p:cNvPr id="7" name="Picture 6"/>
          <p:cNvPicPr>
            <a:picLocks noChangeAspect="1"/>
          </p:cNvPicPr>
          <p:nvPr/>
        </p:nvPicPr>
        <p:blipFill>
          <a:blip r:embed="rId2"/>
          <a:stretch>
            <a:fillRect/>
          </a:stretch>
        </p:blipFill>
        <p:spPr>
          <a:xfrm>
            <a:off x="1214438" y="2209800"/>
            <a:ext cx="6858000" cy="351948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524000" y="5757863"/>
            <a:ext cx="6148388" cy="307975"/>
          </a:xfrm>
          <a:prstGeom prst="rect">
            <a:avLst/>
          </a:prstGeom>
          <a:noFill/>
        </p:spPr>
        <p:txBody>
          <a:bodyPr>
            <a:spAutoFit/>
          </a:bodyPr>
          <a:lstStyle/>
          <a:p>
            <a:pPr algn="ctr" fontAlgn="auto">
              <a:spcBef>
                <a:spcPts val="0"/>
              </a:spcBef>
              <a:spcAft>
                <a:spcPts val="0"/>
              </a:spcAft>
              <a:defRPr/>
            </a:pPr>
            <a:r>
              <a:rPr lang="en-US" sz="1400" dirty="0">
                <a:solidFill>
                  <a:schemeClr val="bg2">
                    <a:lumMod val="50000"/>
                  </a:schemeClr>
                </a:solidFill>
                <a:latin typeface="Candara"/>
                <a:ea typeface="+mn-ea"/>
                <a:cs typeface="Candara"/>
              </a:rPr>
              <a:t>FSA Headquarters • 2617 Mahan Drive • Tallahassee, Florida</a:t>
            </a:r>
          </a:p>
        </p:txBody>
      </p:sp>
    </p:spTree>
    <p:extLst>
      <p:ext uri="{BB962C8B-B14F-4D97-AF65-F5344CB8AC3E}">
        <p14:creationId xmlns:p14="http://schemas.microsoft.com/office/powerpoint/2010/main" val="255322703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533400"/>
            <a:ext cx="8631548" cy="1143000"/>
          </a:xfrm>
        </p:spPr>
        <p:txBody>
          <a:bodyPr/>
          <a:lstStyle/>
          <a:p>
            <a:r>
              <a:rPr lang="en-US" sz="3200" b="1" dirty="0">
                <a:solidFill>
                  <a:schemeClr val="accent5">
                    <a:lumMod val="90000"/>
                    <a:lumOff val="10000"/>
                  </a:schemeClr>
                </a:solidFill>
                <a:effectLst/>
                <a:latin typeface="Arial Black" pitchFamily="34" charset="0"/>
                <a:cs typeface="Arial" pitchFamily="34" charset="0"/>
              </a:rPr>
              <a:t>Generation </a:t>
            </a:r>
            <a:r>
              <a:rPr lang="en-US" sz="3200" b="1" dirty="0" smtClean="0">
                <a:solidFill>
                  <a:schemeClr val="accent5">
                    <a:lumMod val="90000"/>
                    <a:lumOff val="10000"/>
                  </a:schemeClr>
                </a:solidFill>
                <a:effectLst/>
                <a:latin typeface="Arial Black" pitchFamily="34" charset="0"/>
                <a:cs typeface="Arial" pitchFamily="34" charset="0"/>
              </a:rPr>
              <a:t>X</a:t>
            </a:r>
            <a:r>
              <a:rPr lang="en-US" sz="3200" b="1" dirty="0" smtClean="0">
                <a:effectLst/>
                <a:latin typeface="Arial" pitchFamily="34" charset="0"/>
                <a:cs typeface="Arial" pitchFamily="34" charset="0"/>
              </a:rPr>
              <a:t> (</a:t>
            </a:r>
            <a:r>
              <a:rPr lang="en-US" sz="2800" b="1" dirty="0" smtClean="0">
                <a:effectLst/>
                <a:latin typeface="Arial" pitchFamily="34" charset="0"/>
                <a:cs typeface="Arial" pitchFamily="34" charset="0"/>
              </a:rPr>
              <a:t>born </a:t>
            </a:r>
            <a:r>
              <a:rPr lang="en-US" sz="3200" b="1" dirty="0" smtClean="0">
                <a:effectLst/>
                <a:latin typeface="Arial" pitchFamily="34" charset="0"/>
                <a:cs typeface="Arial" pitchFamily="34" charset="0"/>
              </a:rPr>
              <a:t>1965 -1980):</a:t>
            </a:r>
            <a:r>
              <a:rPr lang="en-US" sz="3200" b="1" dirty="0">
                <a:effectLst/>
                <a:latin typeface="Arial" pitchFamily="34" charset="0"/>
                <a:cs typeface="Arial" pitchFamily="34" charset="0"/>
              </a:rPr>
              <a:t/>
            </a:r>
            <a:br>
              <a:rPr lang="en-US" sz="3200" b="1" dirty="0">
                <a:effectLst/>
                <a:latin typeface="Arial" pitchFamily="34" charset="0"/>
                <a:cs typeface="Arial" pitchFamily="34" charset="0"/>
              </a:rPr>
            </a:br>
            <a:r>
              <a:rPr lang="en-US" sz="3200" b="1" dirty="0" smtClean="0">
                <a:effectLst/>
                <a:latin typeface="Arial" pitchFamily="34" charset="0"/>
                <a:cs typeface="Arial" pitchFamily="34" charset="0"/>
              </a:rPr>
              <a:t>With this </a:t>
            </a:r>
            <a:r>
              <a:rPr lang="en-US" sz="3200" b="1" dirty="0">
                <a:effectLst/>
                <a:latin typeface="Arial" pitchFamily="34" charset="0"/>
                <a:cs typeface="Arial" pitchFamily="34" charset="0"/>
              </a:rPr>
              <a:t>generation, </a:t>
            </a:r>
            <a:r>
              <a:rPr lang="en-US" sz="3200" b="1" dirty="0" smtClean="0">
                <a:effectLst/>
                <a:latin typeface="Arial" pitchFamily="34" charset="0"/>
                <a:cs typeface="Arial" pitchFamily="34" charset="0"/>
              </a:rPr>
              <a:t>grow </a:t>
            </a:r>
            <a:r>
              <a:rPr lang="en-US" sz="3200" b="1" i="1" dirty="0" smtClean="0">
                <a:solidFill>
                  <a:schemeClr val="accent5">
                    <a:lumMod val="90000"/>
                    <a:lumOff val="10000"/>
                  </a:schemeClr>
                </a:solidFill>
                <a:effectLst/>
                <a:latin typeface="Arial" pitchFamily="34" charset="0"/>
                <a:cs typeface="Arial" pitchFamily="34" charset="0"/>
              </a:rPr>
              <a:t>INDEPENDENCE</a:t>
            </a:r>
            <a:endParaRPr lang="en-US" sz="3200" b="1" i="1" dirty="0">
              <a:solidFill>
                <a:schemeClr val="accent5">
                  <a:lumMod val="90000"/>
                  <a:lumOff val="10000"/>
                </a:schemeClr>
              </a:solidFill>
              <a:effectLst/>
              <a:latin typeface="Arial" pitchFamily="34" charset="0"/>
              <a:cs typeface="Arial" pitchFamily="34" charset="0"/>
            </a:endParaRPr>
          </a:p>
        </p:txBody>
      </p:sp>
      <p:sp>
        <p:nvSpPr>
          <p:cNvPr id="83971" name="Rectangle 3"/>
          <p:cNvSpPr>
            <a:spLocks noGrp="1" noChangeArrowheads="1"/>
          </p:cNvSpPr>
          <p:nvPr>
            <p:ph type="body" sz="half" idx="1"/>
          </p:nvPr>
        </p:nvSpPr>
        <p:spPr>
          <a:xfrm>
            <a:off x="838200" y="1905000"/>
            <a:ext cx="3810000" cy="4114800"/>
          </a:xfrm>
        </p:spPr>
        <p:txBody>
          <a:bodyPr>
            <a:normAutofit/>
          </a:bodyPr>
          <a:lstStyle/>
          <a:p>
            <a:pPr>
              <a:lnSpc>
                <a:spcPct val="90000"/>
              </a:lnSpc>
              <a:buFont typeface="Wingdings" pitchFamily="2" charset="2"/>
              <a:buNone/>
            </a:pPr>
            <a:r>
              <a:rPr lang="en-US" sz="2000" b="1" dirty="0">
                <a:latin typeface="Arial" pitchFamily="34" charset="0"/>
                <a:cs typeface="Arial" pitchFamily="34" charset="0"/>
              </a:rPr>
              <a:t>I</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Incorporate</a:t>
            </a:r>
          </a:p>
          <a:p>
            <a:pPr>
              <a:lnSpc>
                <a:spcPct val="90000"/>
              </a:lnSpc>
              <a:buFont typeface="Wingdings" pitchFamily="2" charset="2"/>
              <a:buNone/>
            </a:pPr>
            <a:r>
              <a:rPr lang="en-US" sz="2000" b="1" dirty="0">
                <a:latin typeface="Arial" pitchFamily="34" charset="0"/>
                <a:cs typeface="Arial" pitchFamily="34" charset="0"/>
              </a:rPr>
              <a:t>N</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Not</a:t>
            </a:r>
          </a:p>
          <a:p>
            <a:pPr>
              <a:lnSpc>
                <a:spcPct val="90000"/>
              </a:lnSpc>
              <a:buFont typeface="Wingdings" pitchFamily="2" charset="2"/>
              <a:buNone/>
            </a:pPr>
            <a:r>
              <a:rPr lang="en-US" sz="2000" b="1" dirty="0">
                <a:latin typeface="Arial" pitchFamily="34" charset="0"/>
                <a:cs typeface="Arial" pitchFamily="34" charset="0"/>
              </a:rPr>
              <a:t>D</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Downplay </a:t>
            </a:r>
          </a:p>
          <a:p>
            <a:pPr>
              <a:lnSpc>
                <a:spcPct val="90000"/>
              </a:lnSpc>
              <a:buFont typeface="Wingdings" pitchFamily="2" charset="2"/>
              <a:buNone/>
            </a:pPr>
            <a:r>
              <a:rPr lang="en-US" sz="2000" b="1" dirty="0">
                <a:latin typeface="Arial" pitchFamily="34" charset="0"/>
                <a:cs typeface="Arial" pitchFamily="34" charset="0"/>
              </a:rPr>
              <a:t>E</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Evaluate</a:t>
            </a:r>
          </a:p>
          <a:p>
            <a:pPr>
              <a:lnSpc>
                <a:spcPct val="90000"/>
              </a:lnSpc>
              <a:buFont typeface="Wingdings" pitchFamily="2" charset="2"/>
              <a:buNone/>
            </a:pPr>
            <a:r>
              <a:rPr lang="en-US" sz="2000" b="1" dirty="0">
                <a:latin typeface="Arial" pitchFamily="34" charset="0"/>
                <a:cs typeface="Arial" pitchFamily="34" charset="0"/>
              </a:rPr>
              <a:t>P</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Put </a:t>
            </a:r>
          </a:p>
          <a:p>
            <a:pPr>
              <a:lnSpc>
                <a:spcPct val="90000"/>
              </a:lnSpc>
              <a:buFont typeface="Wingdings" pitchFamily="2" charset="2"/>
              <a:buNone/>
            </a:pPr>
            <a:r>
              <a:rPr lang="en-US" sz="2000" b="1" dirty="0">
                <a:latin typeface="Arial" pitchFamily="34" charset="0"/>
                <a:cs typeface="Arial" pitchFamily="34" charset="0"/>
              </a:rPr>
              <a:t>E</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Equate</a:t>
            </a:r>
          </a:p>
          <a:p>
            <a:pPr>
              <a:lnSpc>
                <a:spcPct val="90000"/>
              </a:lnSpc>
              <a:buFont typeface="Wingdings" pitchFamily="2" charset="2"/>
              <a:buNone/>
            </a:pPr>
            <a:r>
              <a:rPr lang="en-US" sz="2000" b="1" dirty="0">
                <a:latin typeface="Arial" pitchFamily="34" charset="0"/>
                <a:cs typeface="Arial" pitchFamily="34" charset="0"/>
              </a:rPr>
              <a:t>N</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Newest </a:t>
            </a:r>
          </a:p>
          <a:p>
            <a:pPr>
              <a:lnSpc>
                <a:spcPct val="90000"/>
              </a:lnSpc>
              <a:buFont typeface="Wingdings" pitchFamily="2" charset="2"/>
              <a:buNone/>
            </a:pPr>
            <a:r>
              <a:rPr lang="en-US" sz="2000" b="1" dirty="0">
                <a:latin typeface="Arial" pitchFamily="34" charset="0"/>
                <a:cs typeface="Arial" pitchFamily="34" charset="0"/>
              </a:rPr>
              <a:t>D</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Do </a:t>
            </a:r>
          </a:p>
          <a:p>
            <a:pPr>
              <a:lnSpc>
                <a:spcPct val="90000"/>
              </a:lnSpc>
              <a:buFont typeface="Wingdings" pitchFamily="2" charset="2"/>
              <a:buNone/>
            </a:pPr>
            <a:r>
              <a:rPr lang="en-US" sz="2000" b="1" dirty="0">
                <a:latin typeface="Arial" pitchFamily="34" charset="0"/>
                <a:cs typeface="Arial" pitchFamily="34" charset="0"/>
              </a:rPr>
              <a:t>E</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Entrust </a:t>
            </a:r>
          </a:p>
          <a:p>
            <a:pPr>
              <a:lnSpc>
                <a:spcPct val="90000"/>
              </a:lnSpc>
              <a:buFont typeface="Wingdings" pitchFamily="2" charset="2"/>
              <a:buNone/>
            </a:pPr>
            <a:r>
              <a:rPr lang="en-US" sz="2000" b="1" dirty="0">
                <a:latin typeface="Arial" pitchFamily="34" charset="0"/>
                <a:cs typeface="Arial" pitchFamily="34" charset="0"/>
              </a:rPr>
              <a:t>N</a:t>
            </a:r>
            <a:r>
              <a:rPr lang="en-US" sz="2000"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Nurture</a:t>
            </a:r>
            <a:r>
              <a:rPr lang="en-US" sz="2000" b="1" dirty="0">
                <a:latin typeface="Arial" pitchFamily="34" charset="0"/>
                <a:cs typeface="Arial" pitchFamily="34" charset="0"/>
              </a:rPr>
              <a:t> </a:t>
            </a:r>
          </a:p>
          <a:p>
            <a:pPr>
              <a:lnSpc>
                <a:spcPct val="90000"/>
              </a:lnSpc>
              <a:buFont typeface="Wingdings" pitchFamily="2" charset="2"/>
              <a:buNone/>
            </a:pPr>
            <a:r>
              <a:rPr lang="en-US" sz="2000" b="1" dirty="0">
                <a:latin typeface="Arial" pitchFamily="34" charset="0"/>
                <a:cs typeface="Arial" pitchFamily="34" charset="0"/>
              </a:rPr>
              <a:t>C</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Constructive</a:t>
            </a:r>
          </a:p>
          <a:p>
            <a:pPr>
              <a:lnSpc>
                <a:spcPct val="90000"/>
              </a:lnSpc>
              <a:buFont typeface="Wingdings" pitchFamily="2" charset="2"/>
              <a:buNone/>
            </a:pPr>
            <a:r>
              <a:rPr lang="en-US" sz="2000" b="1" dirty="0">
                <a:latin typeface="Arial" pitchFamily="34" charset="0"/>
                <a:cs typeface="Arial" pitchFamily="34" charset="0"/>
              </a:rPr>
              <a:t>E</a:t>
            </a:r>
            <a:r>
              <a:rPr lang="en-US" sz="2000" dirty="0">
                <a:latin typeface="Arial" pitchFamily="34" charset="0"/>
                <a:cs typeface="Arial" pitchFamily="34" charset="0"/>
              </a:rPr>
              <a:t>		</a:t>
            </a:r>
            <a:r>
              <a:rPr lang="en-US" sz="2000" b="1" dirty="0">
                <a:solidFill>
                  <a:srgbClr val="FF0000"/>
                </a:solidFill>
                <a:latin typeface="Arial" pitchFamily="34" charset="0"/>
                <a:cs typeface="Arial" pitchFamily="34" charset="0"/>
              </a:rPr>
              <a:t>Environment</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667000"/>
            <a:ext cx="2760456" cy="1828800"/>
          </a:xfrm>
        </p:spPr>
      </p:pic>
      <p:sp>
        <p:nvSpPr>
          <p:cNvPr id="83977" name="AutoShape 9" descr="soccer%2520ball">
            <a:hlinkClick r:id="rId3"/>
          </p:cNvPr>
          <p:cNvSpPr>
            <a:spLocks noChangeAspect="1" noChangeArrowheads="1"/>
          </p:cNvSpPr>
          <p:nvPr/>
        </p:nvSpPr>
        <p:spPr bwMode="auto">
          <a:xfrm>
            <a:off x="4095750" y="2995613"/>
            <a:ext cx="952500" cy="8667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endParaRPr>
          </a:p>
        </p:txBody>
      </p:sp>
      <p:sp>
        <p:nvSpPr>
          <p:cNvPr id="83979" name="AutoShape 11" descr="soccer%2520ball">
            <a:hlinkClick r:id="rId3"/>
          </p:cNvPr>
          <p:cNvSpPr>
            <a:spLocks noChangeAspect="1" noChangeArrowheads="1"/>
          </p:cNvSpPr>
          <p:nvPr/>
        </p:nvSpPr>
        <p:spPr bwMode="auto">
          <a:xfrm>
            <a:off x="168275" y="46038"/>
            <a:ext cx="952500" cy="8667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srgbClr val="FFFFFF"/>
              </a:solidFill>
            </a:endParaRPr>
          </a:p>
        </p:txBody>
      </p:sp>
    </p:spTree>
    <p:extLst>
      <p:ext uri="{BB962C8B-B14F-4D97-AF65-F5344CB8AC3E}">
        <p14:creationId xmlns:p14="http://schemas.microsoft.com/office/powerpoint/2010/main" val="1557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609600"/>
            <a:ext cx="8631547" cy="1143000"/>
          </a:xfrm>
        </p:spPr>
        <p:txBody>
          <a:bodyPr/>
          <a:lstStyle/>
          <a:p>
            <a:r>
              <a:rPr lang="en-US" sz="3200" b="1" dirty="0" smtClean="0">
                <a:solidFill>
                  <a:schemeClr val="accent5">
                    <a:lumMod val="90000"/>
                    <a:lumOff val="10000"/>
                  </a:schemeClr>
                </a:solidFill>
                <a:effectLst/>
                <a:latin typeface="Arial Black" pitchFamily="34" charset="0"/>
                <a:cs typeface="Arial" pitchFamily="34" charset="0"/>
              </a:rPr>
              <a:t>Millennials</a:t>
            </a:r>
            <a:r>
              <a:rPr lang="en-US" sz="3200" b="1" dirty="0" smtClean="0">
                <a:effectLst/>
                <a:latin typeface="Arial" pitchFamily="34" charset="0"/>
                <a:cs typeface="Arial" pitchFamily="34" charset="0"/>
              </a:rPr>
              <a:t> (</a:t>
            </a:r>
            <a:r>
              <a:rPr lang="en-US" sz="2800" b="1" dirty="0" smtClean="0">
                <a:effectLst/>
                <a:latin typeface="Arial" pitchFamily="34" charset="0"/>
                <a:cs typeface="Arial" pitchFamily="34" charset="0"/>
              </a:rPr>
              <a:t>born </a:t>
            </a:r>
            <a:r>
              <a:rPr lang="en-US" sz="3200" b="1" dirty="0" smtClean="0">
                <a:effectLst/>
                <a:latin typeface="Arial" pitchFamily="34" charset="0"/>
                <a:cs typeface="Arial" pitchFamily="34" charset="0"/>
              </a:rPr>
              <a:t>1981 – 1999):</a:t>
            </a:r>
            <a:r>
              <a:rPr lang="en-US" sz="3200" b="1" dirty="0">
                <a:effectLst/>
                <a:latin typeface="Arial" pitchFamily="34" charset="0"/>
                <a:cs typeface="Arial" pitchFamily="34" charset="0"/>
              </a:rPr>
              <a:t/>
            </a:r>
            <a:br>
              <a:rPr lang="en-US" sz="3200" b="1" dirty="0">
                <a:effectLst/>
                <a:latin typeface="Arial" pitchFamily="34" charset="0"/>
                <a:cs typeface="Arial" pitchFamily="34" charset="0"/>
              </a:rPr>
            </a:br>
            <a:r>
              <a:rPr lang="en-US" sz="3200" b="1" dirty="0" smtClean="0">
                <a:effectLst/>
                <a:latin typeface="Arial" pitchFamily="34" charset="0"/>
                <a:cs typeface="Arial" pitchFamily="34" charset="0"/>
              </a:rPr>
              <a:t>This workforce group is </a:t>
            </a:r>
            <a:r>
              <a:rPr lang="en-US" sz="3200" b="1" i="1" dirty="0">
                <a:solidFill>
                  <a:schemeClr val="accent5">
                    <a:lumMod val="90000"/>
                    <a:lumOff val="10000"/>
                  </a:schemeClr>
                </a:solidFill>
                <a:effectLst/>
                <a:latin typeface="Arial" pitchFamily="34" charset="0"/>
                <a:cs typeface="Arial" pitchFamily="34" charset="0"/>
              </a:rPr>
              <a:t>HOPEFUL</a:t>
            </a:r>
          </a:p>
        </p:txBody>
      </p:sp>
      <p:sp>
        <p:nvSpPr>
          <p:cNvPr id="84995" name="Rectangle 3"/>
          <p:cNvSpPr>
            <a:spLocks noGrp="1" noChangeArrowheads="1"/>
          </p:cNvSpPr>
          <p:nvPr>
            <p:ph type="body" sz="half" idx="1"/>
          </p:nvPr>
        </p:nvSpPr>
        <p:spPr>
          <a:xfrm>
            <a:off x="1182688" y="2362200"/>
            <a:ext cx="3810000" cy="4114800"/>
          </a:xfrm>
        </p:spPr>
        <p:txBody>
          <a:bodyPr>
            <a:normAutofit/>
          </a:bodyPr>
          <a:lstStyle/>
          <a:p>
            <a:pPr>
              <a:buFont typeface="Wingdings" pitchFamily="2" charset="2"/>
              <a:buNone/>
            </a:pPr>
            <a:r>
              <a:rPr lang="en-US" sz="2400" b="1" dirty="0">
                <a:latin typeface="Arial" pitchFamily="34" charset="0"/>
                <a:cs typeface="Arial" pitchFamily="34" charset="0"/>
              </a:rPr>
              <a:t>H</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Highlight </a:t>
            </a:r>
          </a:p>
          <a:p>
            <a:pPr>
              <a:buFont typeface="Wingdings" pitchFamily="2" charset="2"/>
              <a:buNone/>
            </a:pPr>
            <a:r>
              <a:rPr lang="en-US" sz="2400" b="1" dirty="0">
                <a:latin typeface="Arial" pitchFamily="34" charset="0"/>
                <a:cs typeface="Arial" pitchFamily="34" charset="0"/>
              </a:rPr>
              <a:t>O</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Opportunities </a:t>
            </a:r>
          </a:p>
          <a:p>
            <a:pPr>
              <a:buFont typeface="Wingdings" pitchFamily="2" charset="2"/>
              <a:buNone/>
            </a:pPr>
            <a:r>
              <a:rPr lang="en-US" sz="2400" b="1" dirty="0">
                <a:latin typeface="Arial" pitchFamily="34" charset="0"/>
                <a:cs typeface="Arial" pitchFamily="34" charset="0"/>
              </a:rPr>
              <a:t>P</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Pairing </a:t>
            </a:r>
          </a:p>
          <a:p>
            <a:pPr>
              <a:buFont typeface="Wingdings" pitchFamily="2" charset="2"/>
              <a:buNone/>
            </a:pPr>
            <a:r>
              <a:rPr lang="en-US" sz="2400" b="1" dirty="0">
                <a:latin typeface="Arial" pitchFamily="34" charset="0"/>
                <a:cs typeface="Arial" pitchFamily="34" charset="0"/>
              </a:rPr>
              <a:t>E</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Enable</a:t>
            </a:r>
          </a:p>
          <a:p>
            <a:pPr>
              <a:buFont typeface="Wingdings" pitchFamily="2" charset="2"/>
              <a:buNone/>
            </a:pPr>
            <a:r>
              <a:rPr lang="en-US" sz="2400" b="1" dirty="0">
                <a:latin typeface="Arial" pitchFamily="34" charset="0"/>
                <a:cs typeface="Arial" pitchFamily="34" charset="0"/>
              </a:rPr>
              <a:t>F</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Focus </a:t>
            </a:r>
          </a:p>
          <a:p>
            <a:pPr>
              <a:buFont typeface="Wingdings" pitchFamily="2" charset="2"/>
              <a:buNone/>
            </a:pPr>
            <a:r>
              <a:rPr lang="en-US" sz="2400" b="1" dirty="0">
                <a:latin typeface="Arial" pitchFamily="34" charset="0"/>
                <a:cs typeface="Arial" pitchFamily="34" charset="0"/>
              </a:rPr>
              <a:t>U</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Use </a:t>
            </a:r>
          </a:p>
          <a:p>
            <a:pPr>
              <a:buFont typeface="Wingdings" pitchFamily="2" charset="2"/>
              <a:buNone/>
            </a:pPr>
            <a:r>
              <a:rPr lang="en-US" sz="2400" b="1" dirty="0">
                <a:latin typeface="Arial" pitchFamily="34" charset="0"/>
                <a:cs typeface="Arial" pitchFamily="34" charset="0"/>
              </a:rPr>
              <a:t>L</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Lead </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3048000"/>
            <a:ext cx="2438400" cy="1828800"/>
          </a:xfrm>
        </p:spPr>
      </p:pic>
    </p:spTree>
    <p:extLst>
      <p:ext uri="{BB962C8B-B14F-4D97-AF65-F5344CB8AC3E}">
        <p14:creationId xmlns:p14="http://schemas.microsoft.com/office/powerpoint/2010/main" val="2592242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3"/>
          </p:nvPr>
        </p:nvSpPr>
        <p:spPr/>
        <p:txBody>
          <a:bodyPr/>
          <a:lstStyle/>
          <a:p>
            <a:r>
              <a:rPr lang="en-US" dirty="0" smtClean="0"/>
              <a:t>Pitch to Joel:  Joel, given the breakdown of generations that could be present in any agency, what are you seeing as far as the involvement of these generations at the operational, supervisory and command staff levels?</a:t>
            </a:r>
            <a:endParaRPr lang="en-US" dirty="0"/>
          </a:p>
        </p:txBody>
      </p:sp>
    </p:spTree>
    <p:extLst>
      <p:ext uri="{BB962C8B-B14F-4D97-AF65-F5344CB8AC3E}">
        <p14:creationId xmlns:p14="http://schemas.microsoft.com/office/powerpoint/2010/main" val="67241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489" y="1143000"/>
            <a:ext cx="8229023" cy="4527176"/>
          </a:xfrm>
          <a:prstGeom prst="rect">
            <a:avLst/>
          </a:prstGeom>
        </p:spPr>
        <p:txBody>
          <a:bodyPr vert="horz" lIns="82058" tIns="41029" rIns="82058" bIns="41029"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en-US" sz="3600" b="1" dirty="0" smtClean="0">
                <a:latin typeface="Arial" pitchFamily="34" charset="0"/>
                <a:cs typeface="Arial" pitchFamily="34" charset="0"/>
              </a:rPr>
              <a:t>SITUATIONAL LEADERSHIP</a:t>
            </a:r>
          </a:p>
          <a:p>
            <a:pPr marL="0" indent="0" algn="ctr">
              <a:buClr>
                <a:srgbClr val="DC9E1F"/>
              </a:buClr>
              <a:buFont typeface="Arial" pitchFamily="34" charset="0"/>
              <a:buNone/>
            </a:pPr>
            <a:endParaRPr lang="en-US" sz="800" b="1" dirty="0" smtClean="0">
              <a:latin typeface="Arial" pitchFamily="34" charset="0"/>
              <a:cs typeface="Arial" pitchFamily="34" charset="0"/>
            </a:endParaRPr>
          </a:p>
          <a:p>
            <a:pPr marL="0" indent="0" algn="ctr">
              <a:lnSpc>
                <a:spcPct val="150000"/>
              </a:lnSpc>
              <a:buClr>
                <a:srgbClr val="DC9E1F"/>
              </a:buClr>
              <a:buFont typeface="Arial" pitchFamily="34" charset="0"/>
              <a:buNone/>
            </a:pPr>
            <a:r>
              <a:rPr lang="en-US" sz="2900" b="1" dirty="0" smtClean="0">
                <a:latin typeface="Arial"/>
                <a:cs typeface="Arial"/>
              </a:rPr>
              <a:t>The goal of a situational leader is to meet people where they are and to give them the direction and support they need, when they need it. </a:t>
            </a:r>
          </a:p>
          <a:p>
            <a:pPr marL="0" indent="0">
              <a:buClr>
                <a:srgbClr val="DC9E1F"/>
              </a:buClr>
              <a:buFont typeface="Arial" pitchFamily="34" charset="0"/>
              <a:buNone/>
            </a:pPr>
            <a:endParaRPr lang="en-US" sz="2900" b="1" dirty="0">
              <a:latin typeface="Arial" pitchFamily="34" charset="0"/>
              <a:cs typeface="Arial" pitchFamily="34" charset="0"/>
            </a:endParaRPr>
          </a:p>
        </p:txBody>
      </p:sp>
    </p:spTree>
    <p:extLst>
      <p:ext uri="{BB962C8B-B14F-4D97-AF65-F5344CB8AC3E}">
        <p14:creationId xmlns:p14="http://schemas.microsoft.com/office/powerpoint/2010/main" val="2204865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838200"/>
            <a:ext cx="8229023" cy="4527176"/>
          </a:xfrm>
          <a:prstGeom prst="rect">
            <a:avLst/>
          </a:prstGeom>
        </p:spPr>
        <p:txBody>
          <a:bodyPr vert="horz" lIns="82058" tIns="41029" rIns="82058" bIns="41029"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en-US" sz="3600" b="1" dirty="0" smtClean="0">
                <a:latin typeface="Arial" pitchFamily="34" charset="0"/>
                <a:cs typeface="Arial" pitchFamily="34" charset="0"/>
              </a:rPr>
              <a:t>LEADERSHIP STYLES</a:t>
            </a:r>
          </a:p>
          <a:p>
            <a:pPr marL="0" indent="0" algn="ctr">
              <a:buClr>
                <a:srgbClr val="DC9E1F"/>
              </a:buClr>
              <a:buFont typeface="Arial" pitchFamily="34" charset="0"/>
              <a:buNone/>
            </a:pPr>
            <a:endParaRPr lang="en-US" sz="1300" b="1" dirty="0" smtClean="0">
              <a:solidFill>
                <a:schemeClr val="accent5"/>
              </a:solidFill>
              <a:latin typeface="Arial" pitchFamily="34" charset="0"/>
              <a:cs typeface="Arial" pitchFamily="34" charset="0"/>
            </a:endParaRPr>
          </a:p>
          <a:p>
            <a:pPr marL="514350" indent="-514350">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Directing</a:t>
            </a:r>
          </a:p>
          <a:p>
            <a:pPr marL="514350" indent="-514350">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Coaching</a:t>
            </a:r>
          </a:p>
          <a:p>
            <a:pPr marL="514350" indent="-514350">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Supporting</a:t>
            </a:r>
          </a:p>
          <a:p>
            <a:pPr marL="514350" indent="-514350">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Delegating</a:t>
            </a:r>
          </a:p>
          <a:p>
            <a:pPr marL="0" indent="0">
              <a:buClr>
                <a:srgbClr val="DC9E1F"/>
              </a:buClr>
              <a:buFont typeface="Arial" pitchFamily="34" charset="0"/>
              <a:buNone/>
            </a:pPr>
            <a:endParaRPr lang="en-US" sz="2900" b="1"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66633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489" y="685800"/>
            <a:ext cx="8229023" cy="4970930"/>
          </a:xfrm>
          <a:prstGeom prst="rect">
            <a:avLst/>
          </a:prstGeom>
        </p:spPr>
        <p:txBody>
          <a:bodyPr vert="horz" lIns="82058" tIns="41029" rIns="82058" bIns="41029"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en-US" sz="3600" b="1" dirty="0" smtClean="0">
                <a:latin typeface="Arial" pitchFamily="34" charset="0"/>
                <a:cs typeface="Arial" pitchFamily="34" charset="0"/>
              </a:rPr>
              <a:t>DEVELOPMENTAL LEVELS</a:t>
            </a:r>
          </a:p>
          <a:p>
            <a:pPr marL="0" indent="0" algn="ctr">
              <a:buClr>
                <a:srgbClr val="DC9E1F"/>
              </a:buClr>
              <a:buFont typeface="Arial" pitchFamily="34" charset="0"/>
              <a:buNone/>
            </a:pPr>
            <a:endParaRPr lang="en-US" sz="1300" b="1" dirty="0" smtClean="0">
              <a:solidFill>
                <a:schemeClr val="accent5"/>
              </a:solidFill>
              <a:latin typeface="Arial" pitchFamily="34" charset="0"/>
              <a:cs typeface="Arial" pitchFamily="34" charset="0"/>
            </a:endParaRPr>
          </a:p>
          <a:p>
            <a:pPr marL="0" indent="0">
              <a:buClr>
                <a:srgbClr val="DC9E1F"/>
              </a:buClr>
              <a:buFont typeface="Arial" pitchFamily="34" charset="0"/>
              <a:buNone/>
            </a:pPr>
            <a:r>
              <a:rPr lang="en-US" sz="2900" b="1" dirty="0" smtClean="0">
                <a:solidFill>
                  <a:schemeClr val="accent5"/>
                </a:solidFill>
                <a:latin typeface="Arial" pitchFamily="34" charset="0"/>
                <a:cs typeface="Arial" pitchFamily="34" charset="0"/>
              </a:rPr>
              <a:t>1.	</a:t>
            </a:r>
            <a:r>
              <a:rPr lang="en-US" sz="2900" b="1" dirty="0" smtClean="0">
                <a:solidFill>
                  <a:schemeClr val="accent5">
                    <a:lumMod val="90000"/>
                    <a:lumOff val="10000"/>
                  </a:schemeClr>
                </a:solidFill>
                <a:latin typeface="Arial" pitchFamily="34" charset="0"/>
                <a:cs typeface="Arial" pitchFamily="34" charset="0"/>
              </a:rPr>
              <a:t>D1 </a:t>
            </a:r>
            <a:r>
              <a:rPr lang="en-US" sz="2900" b="1" dirty="0" smtClean="0">
                <a:latin typeface="Arial" pitchFamily="34" charset="0"/>
                <a:cs typeface="Arial" pitchFamily="34" charset="0"/>
              </a:rPr>
              <a:t>– low competence and high 			commitment</a:t>
            </a:r>
          </a:p>
          <a:p>
            <a:pPr marL="0" indent="0">
              <a:buClr>
                <a:srgbClr val="DC9E1F"/>
              </a:buClr>
              <a:buFont typeface="Arial" pitchFamily="34" charset="0"/>
              <a:buNone/>
            </a:pPr>
            <a:r>
              <a:rPr lang="en-US" sz="2900" b="1" dirty="0" smtClean="0">
                <a:solidFill>
                  <a:schemeClr val="accent5"/>
                </a:solidFill>
                <a:latin typeface="Arial" pitchFamily="34" charset="0"/>
                <a:cs typeface="Arial" pitchFamily="34" charset="0"/>
              </a:rPr>
              <a:t>2.	</a:t>
            </a:r>
            <a:r>
              <a:rPr lang="en-US" sz="2900" b="1" dirty="0" smtClean="0">
                <a:solidFill>
                  <a:schemeClr val="accent5">
                    <a:lumMod val="90000"/>
                    <a:lumOff val="10000"/>
                  </a:schemeClr>
                </a:solidFill>
                <a:latin typeface="Arial" pitchFamily="34" charset="0"/>
                <a:cs typeface="Arial" pitchFamily="34" charset="0"/>
              </a:rPr>
              <a:t>D2 </a:t>
            </a:r>
            <a:r>
              <a:rPr lang="en-US" sz="2900" b="1" dirty="0" smtClean="0">
                <a:latin typeface="Arial" pitchFamily="34" charset="0"/>
                <a:cs typeface="Arial" pitchFamily="34" charset="0"/>
              </a:rPr>
              <a:t>– low to some competence and low 	commitment</a:t>
            </a:r>
          </a:p>
          <a:p>
            <a:pPr marL="0" indent="0">
              <a:buClr>
                <a:srgbClr val="DC9E1F"/>
              </a:buClr>
              <a:buFont typeface="Arial" pitchFamily="34" charset="0"/>
              <a:buNone/>
            </a:pPr>
            <a:r>
              <a:rPr lang="en-US" sz="2900" b="1" dirty="0" smtClean="0">
                <a:solidFill>
                  <a:schemeClr val="accent5"/>
                </a:solidFill>
                <a:latin typeface="Arial" pitchFamily="34" charset="0"/>
                <a:cs typeface="Arial" pitchFamily="34" charset="0"/>
              </a:rPr>
              <a:t>3.	</a:t>
            </a:r>
            <a:r>
              <a:rPr lang="en-US" sz="2900" b="1" dirty="0" smtClean="0">
                <a:solidFill>
                  <a:schemeClr val="accent5">
                    <a:lumMod val="90000"/>
                    <a:lumOff val="10000"/>
                  </a:schemeClr>
                </a:solidFill>
                <a:latin typeface="Arial" pitchFamily="34" charset="0"/>
                <a:cs typeface="Arial" pitchFamily="34" charset="0"/>
              </a:rPr>
              <a:t>D3 </a:t>
            </a:r>
            <a:r>
              <a:rPr lang="en-US" sz="2900" b="1" dirty="0" smtClean="0">
                <a:latin typeface="Arial" pitchFamily="34" charset="0"/>
                <a:cs typeface="Arial" pitchFamily="34" charset="0"/>
              </a:rPr>
              <a:t>– moderate to high competence and 	variable commitment</a:t>
            </a:r>
          </a:p>
          <a:p>
            <a:pPr marL="0" indent="0">
              <a:buClr>
                <a:srgbClr val="DC9E1F"/>
              </a:buClr>
              <a:buFont typeface="Arial" pitchFamily="34" charset="0"/>
              <a:buNone/>
            </a:pPr>
            <a:r>
              <a:rPr lang="en-US" sz="2900" b="1" dirty="0" smtClean="0">
                <a:solidFill>
                  <a:schemeClr val="accent5"/>
                </a:solidFill>
                <a:latin typeface="Arial" pitchFamily="34" charset="0"/>
                <a:cs typeface="Arial" pitchFamily="34" charset="0"/>
              </a:rPr>
              <a:t>4.	</a:t>
            </a:r>
            <a:r>
              <a:rPr lang="en-US" sz="2900" b="1" dirty="0" smtClean="0">
                <a:solidFill>
                  <a:schemeClr val="accent5">
                    <a:lumMod val="90000"/>
                    <a:lumOff val="10000"/>
                  </a:schemeClr>
                </a:solidFill>
                <a:latin typeface="Arial" pitchFamily="34" charset="0"/>
                <a:cs typeface="Arial" pitchFamily="34" charset="0"/>
              </a:rPr>
              <a:t>D4 </a:t>
            </a:r>
            <a:r>
              <a:rPr lang="en-US" sz="2900" b="1" dirty="0" smtClean="0">
                <a:latin typeface="Arial" pitchFamily="34" charset="0"/>
                <a:cs typeface="Arial" pitchFamily="34" charset="0"/>
              </a:rPr>
              <a:t>– high competence and high 	commitment</a:t>
            </a:r>
          </a:p>
          <a:p>
            <a:pPr marL="0" indent="0">
              <a:buClr>
                <a:srgbClr val="DC9E1F"/>
              </a:buClr>
              <a:buFont typeface="Arial" pitchFamily="34" charset="0"/>
              <a:buNone/>
            </a:pPr>
            <a:endParaRPr lang="en-US" sz="2900" b="1"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245687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730624"/>
            <a:ext cx="8354457" cy="4527176"/>
          </a:xfrm>
          <a:prstGeom prst="rect">
            <a:avLst/>
          </a:prstGeom>
        </p:spPr>
        <p:txBody>
          <a:bodyPr vert="horz" lIns="82058" tIns="41029" rIns="82058" bIns="41029" numCol="1"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en-US" sz="3900" b="1" dirty="0" smtClean="0">
                <a:latin typeface="Arial" pitchFamily="34" charset="0"/>
                <a:cs typeface="Arial" pitchFamily="34" charset="0"/>
              </a:rPr>
              <a:t>LEADERSHIP STYLE MATCHED TO DEVELOPMENT</a:t>
            </a:r>
          </a:p>
          <a:p>
            <a:pPr marL="0" indent="0" algn="ctr">
              <a:buClr>
                <a:srgbClr val="DC9E1F"/>
              </a:buClr>
              <a:buFont typeface="Arial" pitchFamily="34" charset="0"/>
              <a:buNone/>
            </a:pPr>
            <a:endParaRPr lang="en-US" sz="1300" b="1" dirty="0" smtClean="0">
              <a:latin typeface="Arial" pitchFamily="34" charset="0"/>
              <a:cs typeface="Arial" pitchFamily="34" charset="0"/>
            </a:endParaRPr>
          </a:p>
          <a:p>
            <a:pPr marL="461578" indent="-461578">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Directing for </a:t>
            </a:r>
            <a:r>
              <a:rPr lang="en-US" sz="2900" b="1" dirty="0" smtClean="0">
                <a:solidFill>
                  <a:schemeClr val="accent5">
                    <a:lumMod val="90000"/>
                    <a:lumOff val="10000"/>
                  </a:schemeClr>
                </a:solidFill>
                <a:latin typeface="Arial" pitchFamily="34" charset="0"/>
                <a:cs typeface="Arial" pitchFamily="34" charset="0"/>
              </a:rPr>
              <a:t>D1</a:t>
            </a:r>
          </a:p>
          <a:p>
            <a:pPr marL="461578" indent="-461578">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Coaching for </a:t>
            </a:r>
            <a:r>
              <a:rPr lang="en-US" sz="2900" b="1" dirty="0" smtClean="0">
                <a:solidFill>
                  <a:schemeClr val="accent5">
                    <a:lumMod val="90000"/>
                    <a:lumOff val="10000"/>
                  </a:schemeClr>
                </a:solidFill>
                <a:latin typeface="Arial" pitchFamily="34" charset="0"/>
                <a:cs typeface="Arial" pitchFamily="34" charset="0"/>
              </a:rPr>
              <a:t>D2</a:t>
            </a:r>
          </a:p>
          <a:p>
            <a:pPr marL="461578" indent="-461578">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Supporting for </a:t>
            </a:r>
            <a:r>
              <a:rPr lang="en-US" sz="2900" b="1" dirty="0" smtClean="0">
                <a:solidFill>
                  <a:schemeClr val="accent5">
                    <a:lumMod val="90000"/>
                    <a:lumOff val="10000"/>
                  </a:schemeClr>
                </a:solidFill>
                <a:latin typeface="Arial" pitchFamily="34" charset="0"/>
                <a:cs typeface="Arial" pitchFamily="34" charset="0"/>
              </a:rPr>
              <a:t>D3</a:t>
            </a:r>
          </a:p>
          <a:p>
            <a:pPr marL="461578" indent="-461578">
              <a:lnSpc>
                <a:spcPct val="150000"/>
              </a:lnSpc>
              <a:buClr>
                <a:schemeClr val="accent5">
                  <a:lumMod val="90000"/>
                  <a:lumOff val="10000"/>
                </a:schemeClr>
              </a:buClr>
              <a:buFont typeface="+mj-lt"/>
              <a:buAutoNum type="arabicPeriod"/>
            </a:pPr>
            <a:r>
              <a:rPr lang="en-US" sz="2900" b="1" dirty="0" smtClean="0">
                <a:latin typeface="Arial" pitchFamily="34" charset="0"/>
                <a:cs typeface="Arial" pitchFamily="34" charset="0"/>
              </a:rPr>
              <a:t>Delegating for </a:t>
            </a:r>
            <a:r>
              <a:rPr lang="en-US" sz="2900" b="1" dirty="0" smtClean="0">
                <a:solidFill>
                  <a:schemeClr val="accent5">
                    <a:lumMod val="90000"/>
                    <a:lumOff val="10000"/>
                  </a:schemeClr>
                </a:solidFill>
                <a:latin typeface="Arial" pitchFamily="34" charset="0"/>
                <a:cs typeface="Arial" pitchFamily="34" charset="0"/>
              </a:rPr>
              <a:t>D4</a:t>
            </a:r>
          </a:p>
          <a:p>
            <a:pPr marL="0" indent="0">
              <a:buClr>
                <a:srgbClr val="DC9E1F"/>
              </a:buClr>
              <a:buFont typeface="Arial" pitchFamily="34" charset="0"/>
              <a:buNone/>
            </a:pPr>
            <a:endParaRPr lang="en-US" sz="2900" b="1"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1012654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7200" y="533400"/>
            <a:ext cx="8229023" cy="5351929"/>
          </a:xfrm>
          <a:prstGeom prst="rect">
            <a:avLst/>
          </a:prstGeom>
        </p:spPr>
        <p:txBody>
          <a:bodyPr vert="horz" lIns="82058" tIns="41029" rIns="82058" bIns="41029"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en-US" sz="3600" b="1" dirty="0" smtClean="0">
                <a:latin typeface="Arial" pitchFamily="34" charset="0"/>
                <a:cs typeface="Arial" pitchFamily="34" charset="0"/>
              </a:rPr>
              <a:t>PARTNERING FOR PERFORMANCE</a:t>
            </a:r>
          </a:p>
          <a:p>
            <a:pPr>
              <a:lnSpc>
                <a:spcPct val="110000"/>
              </a:lnSpc>
              <a:spcBef>
                <a:spcPts val="696"/>
              </a:spcBef>
              <a:buClr>
                <a:schemeClr val="accent5">
                  <a:lumMod val="90000"/>
                  <a:lumOff val="10000"/>
                </a:schemeClr>
              </a:buClr>
            </a:pPr>
            <a:r>
              <a:rPr lang="en-US" sz="2900" b="1" dirty="0" smtClean="0">
                <a:solidFill>
                  <a:schemeClr val="accent5">
                    <a:lumMod val="90000"/>
                    <a:lumOff val="10000"/>
                  </a:schemeClr>
                </a:solidFill>
                <a:latin typeface="Arial" pitchFamily="34" charset="0"/>
                <a:cs typeface="Arial" pitchFamily="34" charset="0"/>
              </a:rPr>
              <a:t>Step One:  </a:t>
            </a:r>
            <a:r>
              <a:rPr lang="en-US" sz="2900" b="1" dirty="0" smtClean="0">
                <a:latin typeface="Arial" pitchFamily="34" charset="0"/>
                <a:cs typeface="Arial" pitchFamily="34" charset="0"/>
              </a:rPr>
              <a:t>Goal setting</a:t>
            </a:r>
            <a:endParaRPr lang="en-US" sz="1100" b="1" dirty="0" smtClean="0">
              <a:latin typeface="Arial" pitchFamily="34" charset="0"/>
              <a:cs typeface="Arial" pitchFamily="34" charset="0"/>
            </a:endParaRPr>
          </a:p>
          <a:p>
            <a:pPr>
              <a:lnSpc>
                <a:spcPct val="110000"/>
              </a:lnSpc>
              <a:spcBef>
                <a:spcPts val="696"/>
              </a:spcBef>
              <a:buClr>
                <a:schemeClr val="accent5">
                  <a:lumMod val="90000"/>
                  <a:lumOff val="10000"/>
                </a:schemeClr>
              </a:buClr>
            </a:pPr>
            <a:r>
              <a:rPr lang="en-US" sz="2900" b="1" dirty="0" smtClean="0">
                <a:solidFill>
                  <a:schemeClr val="accent5">
                    <a:lumMod val="90000"/>
                    <a:lumOff val="10000"/>
                  </a:schemeClr>
                </a:solidFill>
                <a:latin typeface="Arial" pitchFamily="34" charset="0"/>
                <a:cs typeface="Arial" pitchFamily="34" charset="0"/>
              </a:rPr>
              <a:t>Step Two:  </a:t>
            </a:r>
            <a:r>
              <a:rPr lang="en-US" sz="2900" b="1" dirty="0" smtClean="0">
                <a:latin typeface="Arial" pitchFamily="34" charset="0"/>
                <a:cs typeface="Arial" pitchFamily="34" charset="0"/>
              </a:rPr>
              <a:t>Determine subordinate’s development level on each goal</a:t>
            </a:r>
          </a:p>
          <a:p>
            <a:pPr>
              <a:lnSpc>
                <a:spcPct val="110000"/>
              </a:lnSpc>
              <a:spcBef>
                <a:spcPts val="696"/>
              </a:spcBef>
              <a:buClr>
                <a:schemeClr val="accent5">
                  <a:lumMod val="90000"/>
                  <a:lumOff val="10000"/>
                </a:schemeClr>
              </a:buClr>
            </a:pPr>
            <a:r>
              <a:rPr lang="en-US" sz="2900" b="1" dirty="0" smtClean="0">
                <a:solidFill>
                  <a:schemeClr val="accent5">
                    <a:lumMod val="90000"/>
                    <a:lumOff val="10000"/>
                  </a:schemeClr>
                </a:solidFill>
                <a:latin typeface="Arial" pitchFamily="34" charset="0"/>
                <a:cs typeface="Arial" pitchFamily="34" charset="0"/>
              </a:rPr>
              <a:t>Step Three:  </a:t>
            </a:r>
            <a:r>
              <a:rPr lang="en-US" sz="2900" b="1" dirty="0" smtClean="0">
                <a:latin typeface="Arial" pitchFamily="34" charset="0"/>
                <a:cs typeface="Arial" pitchFamily="34" charset="0"/>
              </a:rPr>
              <a:t>Decide on the appropriate leadership style</a:t>
            </a:r>
          </a:p>
          <a:p>
            <a:pPr>
              <a:lnSpc>
                <a:spcPct val="110000"/>
              </a:lnSpc>
              <a:spcBef>
                <a:spcPts val="696"/>
              </a:spcBef>
              <a:buClr>
                <a:schemeClr val="accent5">
                  <a:lumMod val="90000"/>
                  <a:lumOff val="10000"/>
                </a:schemeClr>
              </a:buClr>
            </a:pPr>
            <a:r>
              <a:rPr lang="en-US" sz="2900" b="1" dirty="0" smtClean="0">
                <a:solidFill>
                  <a:schemeClr val="accent5">
                    <a:lumMod val="90000"/>
                    <a:lumOff val="10000"/>
                  </a:schemeClr>
                </a:solidFill>
                <a:latin typeface="Arial" pitchFamily="34" charset="0"/>
                <a:cs typeface="Arial" pitchFamily="34" charset="0"/>
              </a:rPr>
              <a:t>Step Four:</a:t>
            </a:r>
            <a:r>
              <a:rPr lang="en-US" sz="2900" b="1" dirty="0" smtClean="0">
                <a:latin typeface="Arial" pitchFamily="34" charset="0"/>
                <a:cs typeface="Arial" pitchFamily="34" charset="0"/>
              </a:rPr>
              <a:t>  Plan on how you are going to work together</a:t>
            </a:r>
          </a:p>
          <a:p>
            <a:pPr>
              <a:lnSpc>
                <a:spcPct val="110000"/>
              </a:lnSpc>
              <a:spcBef>
                <a:spcPts val="696"/>
              </a:spcBef>
              <a:buClr>
                <a:schemeClr val="accent5">
                  <a:lumMod val="90000"/>
                  <a:lumOff val="10000"/>
                </a:schemeClr>
              </a:buClr>
            </a:pPr>
            <a:r>
              <a:rPr lang="en-US" sz="2900" b="1" dirty="0" smtClean="0">
                <a:solidFill>
                  <a:schemeClr val="accent5">
                    <a:lumMod val="90000"/>
                    <a:lumOff val="10000"/>
                  </a:schemeClr>
                </a:solidFill>
                <a:latin typeface="Arial" pitchFamily="34" charset="0"/>
                <a:cs typeface="Arial" pitchFamily="34" charset="0"/>
              </a:rPr>
              <a:t>Step Five: </a:t>
            </a:r>
            <a:r>
              <a:rPr lang="en-US" sz="2900" b="1" dirty="0" smtClean="0">
                <a:latin typeface="Arial" pitchFamily="34" charset="0"/>
                <a:cs typeface="Arial" pitchFamily="34" charset="0"/>
              </a:rPr>
              <a:t> Follow through</a:t>
            </a:r>
          </a:p>
          <a:p>
            <a:pPr marL="0" indent="0">
              <a:buClr>
                <a:srgbClr val="DC9E1F"/>
              </a:buClr>
              <a:buFont typeface="Arial" pitchFamily="34" charset="0"/>
              <a:buNone/>
            </a:pPr>
            <a:endParaRPr lang="en-US" sz="2900" b="1" dirty="0">
              <a:latin typeface="Arial" pitchFamily="34" charset="0"/>
              <a:cs typeface="Arial" pitchFamily="34" charset="0"/>
            </a:endParaRPr>
          </a:p>
        </p:txBody>
      </p:sp>
    </p:spTree>
    <p:extLst>
      <p:ext uri="{BB962C8B-B14F-4D97-AF65-F5344CB8AC3E}">
        <p14:creationId xmlns:p14="http://schemas.microsoft.com/office/powerpoint/2010/main" val="752986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3"/>
          </p:nvPr>
        </p:nvSpPr>
        <p:spPr/>
        <p:txBody>
          <a:bodyPr/>
          <a:lstStyle/>
          <a:p>
            <a:r>
              <a:rPr lang="en-US" dirty="0" smtClean="0"/>
              <a:t>Pitch to Joel:  Joel, given that we are beginning to see increasing numbers of retired military personnel of significant rank entering the criminal justice profession, how should we address this experience level with a brand new supervisor?</a:t>
            </a:r>
            <a:endParaRPr lang="en-US" dirty="0"/>
          </a:p>
        </p:txBody>
      </p:sp>
    </p:spTree>
    <p:extLst>
      <p:ext uri="{BB962C8B-B14F-4D97-AF65-F5344CB8AC3E}">
        <p14:creationId xmlns:p14="http://schemas.microsoft.com/office/powerpoint/2010/main" val="295498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381000"/>
            <a:ext cx="8229600" cy="1143000"/>
          </a:xfrm>
        </p:spPr>
        <p:txBody>
          <a:bodyPr>
            <a:noAutofit/>
          </a:bodyPr>
          <a:lstStyle/>
          <a:p>
            <a:pPr algn="ctr"/>
            <a:r>
              <a:rPr lang="en-US" sz="3600" b="1" dirty="0" smtClean="0">
                <a:solidFill>
                  <a:schemeClr val="tx1"/>
                </a:solidFill>
                <a:effectLst/>
                <a:latin typeface="Arial" pitchFamily="34" charset="0"/>
                <a:cs typeface="Arial" pitchFamily="34" charset="0"/>
              </a:rPr>
              <a:t>CORE VALUES </a:t>
            </a:r>
            <a:r>
              <a:rPr lang="en-US" sz="3600" b="1" cap="none" dirty="0" smtClean="0">
                <a:solidFill>
                  <a:schemeClr val="tx1"/>
                </a:solidFill>
                <a:effectLst/>
                <a:latin typeface="Arial" pitchFamily="34" charset="0"/>
                <a:cs typeface="Arial" pitchFamily="34" charset="0"/>
              </a:rPr>
              <a:t>and </a:t>
            </a:r>
            <a:r>
              <a:rPr lang="en-US" sz="3600" b="1" dirty="0" smtClean="0">
                <a:solidFill>
                  <a:schemeClr val="tx1"/>
                </a:solidFill>
                <a:effectLst/>
                <a:latin typeface="Arial" pitchFamily="34" charset="0"/>
                <a:cs typeface="Arial" pitchFamily="34" charset="0"/>
              </a:rPr>
              <a:t>BELIEFS </a:t>
            </a:r>
            <a:r>
              <a:rPr lang="en-US" sz="3600" b="1" cap="none" dirty="0" smtClean="0">
                <a:solidFill>
                  <a:schemeClr val="tx1"/>
                </a:solidFill>
                <a:effectLst/>
                <a:latin typeface="Arial" pitchFamily="34" charset="0"/>
                <a:cs typeface="Arial" pitchFamily="34" charset="0"/>
              </a:rPr>
              <a:t>in the </a:t>
            </a:r>
            <a:r>
              <a:rPr lang="en-US" sz="3600" b="1" dirty="0" smtClean="0">
                <a:solidFill>
                  <a:schemeClr val="tx1"/>
                </a:solidFill>
                <a:effectLst/>
                <a:latin typeface="Arial" pitchFamily="34" charset="0"/>
                <a:cs typeface="Arial" pitchFamily="34" charset="0"/>
              </a:rPr>
              <a:t>WORKPLACE</a:t>
            </a:r>
            <a:endParaRPr lang="en-US" sz="3600" b="1" dirty="0">
              <a:solidFill>
                <a:schemeClr val="tx1"/>
              </a:solidFill>
              <a:effectLst/>
              <a:latin typeface="Arial" pitchFamily="34" charset="0"/>
              <a:cs typeface="Arial" pitchFamily="34" charset="0"/>
            </a:endParaRPr>
          </a:p>
        </p:txBody>
      </p:sp>
      <p:sp>
        <p:nvSpPr>
          <p:cNvPr id="129027" name="Rectangle 3"/>
          <p:cNvSpPr>
            <a:spLocks noGrp="1" noChangeArrowheads="1"/>
          </p:cNvSpPr>
          <p:nvPr>
            <p:ph type="body" sz="half" idx="1"/>
          </p:nvPr>
        </p:nvSpPr>
        <p:spPr>
          <a:xfrm>
            <a:off x="838200" y="1600200"/>
            <a:ext cx="7351712" cy="4114800"/>
          </a:xfrm>
        </p:spPr>
        <p:txBody>
          <a:bodyPr>
            <a:normAutofit/>
          </a:bodyPr>
          <a:lstStyle/>
          <a:p>
            <a:pPr>
              <a:buFont typeface="Wingdings" pitchFamily="2" charset="2"/>
              <a:buNone/>
            </a:pPr>
            <a:r>
              <a:rPr lang="en-US" sz="2900" b="1" dirty="0">
                <a:solidFill>
                  <a:schemeClr val="accent5">
                    <a:lumMod val="90000"/>
                    <a:lumOff val="10000"/>
                  </a:schemeClr>
                </a:solidFill>
                <a:latin typeface="Arial" pitchFamily="34" charset="0"/>
                <a:cs typeface="Arial" pitchFamily="34" charset="0"/>
              </a:rPr>
              <a:t>Veterans</a:t>
            </a:r>
          </a:p>
          <a:p>
            <a:r>
              <a:rPr lang="en-US" sz="2400" dirty="0">
                <a:latin typeface="Arial" pitchFamily="34" charset="0"/>
                <a:cs typeface="Arial" pitchFamily="34" charset="0"/>
              </a:rPr>
              <a:t>Direct</a:t>
            </a:r>
          </a:p>
          <a:p>
            <a:r>
              <a:rPr lang="en-US" sz="2400" dirty="0">
                <a:latin typeface="Arial" pitchFamily="34" charset="0"/>
                <a:cs typeface="Arial" pitchFamily="34" charset="0"/>
              </a:rPr>
              <a:t>Take charge – command &amp; control</a:t>
            </a:r>
          </a:p>
          <a:p>
            <a:r>
              <a:rPr lang="en-US" sz="2400" dirty="0">
                <a:latin typeface="Arial" pitchFamily="34" charset="0"/>
                <a:cs typeface="Arial" pitchFamily="34" charset="0"/>
              </a:rPr>
              <a:t>Delegate and look for results</a:t>
            </a:r>
          </a:p>
          <a:p>
            <a:r>
              <a:rPr lang="en-US" sz="2400" dirty="0">
                <a:latin typeface="Arial" pitchFamily="34" charset="0"/>
                <a:cs typeface="Arial" pitchFamily="34" charset="0"/>
              </a:rPr>
              <a:t>Decision-makers</a:t>
            </a:r>
          </a:p>
          <a:p>
            <a:r>
              <a:rPr lang="en-US" sz="2400" dirty="0">
                <a:latin typeface="Arial" pitchFamily="34" charset="0"/>
                <a:cs typeface="Arial" pitchFamily="34" charset="0"/>
              </a:rPr>
              <a:t>Wary of technology</a:t>
            </a:r>
          </a:p>
          <a:p>
            <a:r>
              <a:rPr lang="en-US" sz="2400" dirty="0">
                <a:latin typeface="Arial" pitchFamily="34" charset="0"/>
                <a:cs typeface="Arial" pitchFamily="34" charset="0"/>
              </a:rPr>
              <a:t>Comfortable in bureaucracy</a:t>
            </a:r>
          </a:p>
          <a:p>
            <a:r>
              <a:rPr lang="en-US" sz="2400" dirty="0">
                <a:latin typeface="Arial" pitchFamily="34" charset="0"/>
                <a:cs typeface="Arial" pitchFamily="34" charset="0"/>
              </a:rPr>
              <a:t>Work hard and expect others to do the same</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0" y="1905000"/>
            <a:ext cx="2641600" cy="1981200"/>
          </a:xfrm>
        </p:spPr>
      </p:pic>
    </p:spTree>
    <p:extLst>
      <p:ext uri="{BB962C8B-B14F-4D97-AF65-F5344CB8AC3E}">
        <p14:creationId xmlns:p14="http://schemas.microsoft.com/office/powerpoint/2010/main" val="2727673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j-lt"/>
              </a:rPr>
              <a:t>FSA Webinar Series</a:t>
            </a:r>
            <a:endParaRPr lang="en-US" dirty="0">
              <a:latin typeface="+mj-lt"/>
            </a:endParaRPr>
          </a:p>
        </p:txBody>
      </p:sp>
      <p:sp>
        <p:nvSpPr>
          <p:cNvPr id="4" name="Text Placeholder 3"/>
          <p:cNvSpPr>
            <a:spLocks noGrp="1"/>
          </p:cNvSpPr>
          <p:nvPr>
            <p:ph type="body" sz="quarter" idx="10"/>
          </p:nvPr>
        </p:nvSpPr>
        <p:spPr/>
        <p:txBody>
          <a:bodyPr>
            <a:normAutofit/>
          </a:bodyPr>
          <a:lstStyle/>
          <a:p>
            <a:pPr marL="122259" indent="0" algn="ctr">
              <a:buNone/>
            </a:pPr>
            <a:r>
              <a:rPr lang="en-US" sz="3600" b="1" dirty="0">
                <a:cs typeface="Arial" pitchFamily="34" charset="0"/>
              </a:rPr>
              <a:t>Thank you for joining us!</a:t>
            </a:r>
          </a:p>
          <a:p>
            <a:pPr marL="122259" indent="0" algn="ctr">
              <a:buNone/>
            </a:pPr>
            <a:endParaRPr lang="en-US" sz="2400" b="1" dirty="0">
              <a:cs typeface="Arial" pitchFamily="34" charset="0"/>
            </a:endParaRPr>
          </a:p>
          <a:p>
            <a:r>
              <a:rPr lang="en-US" sz="2400" b="1" dirty="0">
                <a:cs typeface="Arial" pitchFamily="34" charset="0"/>
              </a:rPr>
              <a:t>Please mute your phones during the presentation.</a:t>
            </a:r>
          </a:p>
          <a:p>
            <a:endParaRPr lang="en-US" sz="2400" b="1" dirty="0">
              <a:cs typeface="Arial" pitchFamily="34" charset="0"/>
            </a:endParaRPr>
          </a:p>
          <a:p>
            <a:r>
              <a:rPr lang="en-US" sz="2400" b="1" dirty="0">
                <a:cs typeface="Arial" pitchFamily="34" charset="0"/>
              </a:rPr>
              <a:t>Please do not put the conference call on hold.</a:t>
            </a:r>
          </a:p>
          <a:p>
            <a:endParaRPr lang="en-US" sz="2400" b="1" dirty="0">
              <a:cs typeface="Arial" pitchFamily="34" charset="0"/>
            </a:endParaRPr>
          </a:p>
          <a:p>
            <a:r>
              <a:rPr lang="en-US" sz="2400" b="1" dirty="0">
                <a:cs typeface="Arial" pitchFamily="34" charset="0"/>
              </a:rPr>
              <a:t>This presentation will be posted to our website this afternoon</a:t>
            </a:r>
            <a:r>
              <a:rPr lang="en-US" sz="2400" b="1" dirty="0" smtClean="0">
                <a:cs typeface="Arial" pitchFamily="34" charset="0"/>
              </a:rPr>
              <a:t>.</a:t>
            </a:r>
            <a:endParaRPr lang="en-US" sz="2400" b="1" dirty="0">
              <a:cs typeface="Arial" pitchFamily="34" charset="0"/>
            </a:endParaRPr>
          </a:p>
        </p:txBody>
      </p:sp>
    </p:spTree>
    <p:extLst>
      <p:ext uri="{BB962C8B-B14F-4D97-AF65-F5344CB8AC3E}">
        <p14:creationId xmlns:p14="http://schemas.microsoft.com/office/powerpoint/2010/main" val="903310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sz="quarter" idx="13"/>
          </p:nvPr>
        </p:nvSpPr>
        <p:spPr>
          <a:xfrm>
            <a:off x="990600" y="1752600"/>
            <a:ext cx="7467024" cy="4298576"/>
          </a:xfrm>
        </p:spPr>
        <p:txBody>
          <a:bodyPr>
            <a:normAutofit/>
          </a:bodyPr>
          <a:lstStyle/>
          <a:p>
            <a:pPr>
              <a:buFont typeface="Wingdings" pitchFamily="2" charset="2"/>
              <a:buNone/>
            </a:pPr>
            <a:r>
              <a:rPr lang="en-US" sz="2900" b="1" dirty="0">
                <a:solidFill>
                  <a:schemeClr val="accent5">
                    <a:lumMod val="90000"/>
                    <a:lumOff val="10000"/>
                  </a:schemeClr>
                </a:solidFill>
                <a:latin typeface="Arial" pitchFamily="34" charset="0"/>
                <a:cs typeface="Arial" pitchFamily="34" charset="0"/>
              </a:rPr>
              <a:t>Baby Boomers</a:t>
            </a:r>
          </a:p>
          <a:p>
            <a:r>
              <a:rPr lang="en-US" sz="2400" dirty="0">
                <a:latin typeface="Arial" pitchFamily="34" charset="0"/>
                <a:cs typeface="Arial" pitchFamily="34" charset="0"/>
              </a:rPr>
              <a:t>Keep proving themselves</a:t>
            </a:r>
          </a:p>
          <a:p>
            <a:r>
              <a:rPr lang="en-US" sz="2400" dirty="0">
                <a:latin typeface="Arial" pitchFamily="34" charset="0"/>
                <a:cs typeface="Arial" pitchFamily="34" charset="0"/>
              </a:rPr>
              <a:t>Live to work; workaholics and expect others to be</a:t>
            </a:r>
          </a:p>
          <a:p>
            <a:r>
              <a:rPr lang="en-US" sz="2400" dirty="0">
                <a:latin typeface="Arial" pitchFamily="34" charset="0"/>
                <a:cs typeface="Arial" pitchFamily="34" charset="0"/>
              </a:rPr>
              <a:t>Worth ethics = work ethic</a:t>
            </a:r>
          </a:p>
          <a:p>
            <a:r>
              <a:rPr lang="en-US" sz="2400" dirty="0">
                <a:latin typeface="Arial" pitchFamily="34" charset="0"/>
                <a:cs typeface="Arial" pitchFamily="34" charset="0"/>
              </a:rPr>
              <a:t>Consensus and harmony</a:t>
            </a:r>
          </a:p>
          <a:p>
            <a:r>
              <a:rPr lang="en-US" sz="2400" dirty="0">
                <a:latin typeface="Arial" pitchFamily="34" charset="0"/>
                <a:cs typeface="Arial" pitchFamily="34" charset="0"/>
              </a:rPr>
              <a:t>Teamwork</a:t>
            </a:r>
          </a:p>
          <a:p>
            <a:r>
              <a:rPr lang="en-US" sz="2400" dirty="0">
                <a:latin typeface="Arial" pitchFamily="34" charset="0"/>
                <a:cs typeface="Arial" pitchFamily="34" charset="0"/>
              </a:rPr>
              <a:t>Level playing field</a:t>
            </a:r>
          </a:p>
        </p:txBody>
      </p:sp>
      <p:sp>
        <p:nvSpPr>
          <p:cNvPr id="4" name="Rectangle 2"/>
          <p:cNvSpPr txBox="1">
            <a:spLocks noChangeArrowheads="1"/>
          </p:cNvSpPr>
          <p:nvPr/>
        </p:nvSpPr>
        <p:spPr bwMode="auto">
          <a:xfrm>
            <a:off x="4572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noAutofit/>
          </a:bodyPr>
          <a:lstStyle>
            <a:lvl1pPr algn="ctr" defTabSz="914608" rtl="0" fontAlgn="base">
              <a:spcBef>
                <a:spcPct val="0"/>
              </a:spcBef>
              <a:spcAft>
                <a:spcPct val="0"/>
              </a:spcAft>
              <a:defRPr sz="4400">
                <a:solidFill>
                  <a:schemeClr val="tx2"/>
                </a:solidFill>
                <a:latin typeface="+mj-lt"/>
                <a:ea typeface="+mj-ea"/>
                <a:cs typeface="+mj-cs"/>
              </a:defRPr>
            </a:lvl1pPr>
            <a:lvl2pPr algn="ctr" defTabSz="914608" rtl="0" fontAlgn="base">
              <a:spcBef>
                <a:spcPct val="0"/>
              </a:spcBef>
              <a:spcAft>
                <a:spcPct val="0"/>
              </a:spcAft>
              <a:defRPr sz="4400">
                <a:solidFill>
                  <a:schemeClr val="tx2"/>
                </a:solidFill>
                <a:latin typeface="Arial" charset="0"/>
              </a:defRPr>
            </a:lvl2pPr>
            <a:lvl3pPr algn="ctr" defTabSz="914608" rtl="0" fontAlgn="base">
              <a:spcBef>
                <a:spcPct val="0"/>
              </a:spcBef>
              <a:spcAft>
                <a:spcPct val="0"/>
              </a:spcAft>
              <a:defRPr sz="4400">
                <a:solidFill>
                  <a:schemeClr val="tx2"/>
                </a:solidFill>
                <a:latin typeface="Arial" charset="0"/>
              </a:defRPr>
            </a:lvl3pPr>
            <a:lvl4pPr algn="ctr" defTabSz="914608" rtl="0" fontAlgn="base">
              <a:spcBef>
                <a:spcPct val="0"/>
              </a:spcBef>
              <a:spcAft>
                <a:spcPct val="0"/>
              </a:spcAft>
              <a:defRPr sz="4400">
                <a:solidFill>
                  <a:schemeClr val="tx2"/>
                </a:solidFill>
                <a:latin typeface="Arial" charset="0"/>
              </a:defRPr>
            </a:lvl4pPr>
            <a:lvl5pPr algn="ctr" defTabSz="914608" rtl="0" fontAlgn="base">
              <a:spcBef>
                <a:spcPct val="0"/>
              </a:spcBef>
              <a:spcAft>
                <a:spcPct val="0"/>
              </a:spcAft>
              <a:defRPr sz="4400">
                <a:solidFill>
                  <a:schemeClr val="tx2"/>
                </a:solidFill>
                <a:latin typeface="Arial" charset="0"/>
              </a:defRPr>
            </a:lvl5pPr>
            <a:lvl6pPr marL="410291" algn="ctr" defTabSz="914608" rtl="0" fontAlgn="base">
              <a:spcBef>
                <a:spcPct val="0"/>
              </a:spcBef>
              <a:spcAft>
                <a:spcPct val="0"/>
              </a:spcAft>
              <a:defRPr sz="4400">
                <a:solidFill>
                  <a:schemeClr val="tx2"/>
                </a:solidFill>
                <a:latin typeface="Arial" charset="0"/>
              </a:defRPr>
            </a:lvl6pPr>
            <a:lvl7pPr marL="820583" algn="ctr" defTabSz="914608" rtl="0" fontAlgn="base">
              <a:spcBef>
                <a:spcPct val="0"/>
              </a:spcBef>
              <a:spcAft>
                <a:spcPct val="0"/>
              </a:spcAft>
              <a:defRPr sz="4400">
                <a:solidFill>
                  <a:schemeClr val="tx2"/>
                </a:solidFill>
                <a:latin typeface="Arial" charset="0"/>
              </a:defRPr>
            </a:lvl7pPr>
            <a:lvl8pPr marL="1230874" algn="ctr" defTabSz="914608" rtl="0" fontAlgn="base">
              <a:spcBef>
                <a:spcPct val="0"/>
              </a:spcBef>
              <a:spcAft>
                <a:spcPct val="0"/>
              </a:spcAft>
              <a:defRPr sz="4400">
                <a:solidFill>
                  <a:schemeClr val="tx2"/>
                </a:solidFill>
                <a:latin typeface="Arial" charset="0"/>
              </a:defRPr>
            </a:lvl8pPr>
            <a:lvl9pPr marL="1641165" algn="ctr" defTabSz="914608" rtl="0" fontAlgn="base">
              <a:spcBef>
                <a:spcPct val="0"/>
              </a:spcBef>
              <a:spcAft>
                <a:spcPct val="0"/>
              </a:spcAft>
              <a:defRPr sz="4400">
                <a:solidFill>
                  <a:schemeClr val="tx2"/>
                </a:solidFill>
                <a:latin typeface="Arial" charset="0"/>
              </a:defRPr>
            </a:lvl9pPr>
          </a:lstStyle>
          <a:p>
            <a:r>
              <a:rPr lang="en-US" sz="3600" b="1" cap="all" spc="50" dirty="0">
                <a:solidFill>
                  <a:schemeClr val="tx1"/>
                </a:solidFill>
                <a:latin typeface="Arial" pitchFamily="34" charset="0"/>
                <a:cs typeface="Arial" pitchFamily="34" charset="0"/>
              </a:rPr>
              <a:t>Core Values </a:t>
            </a:r>
            <a:r>
              <a:rPr lang="en-US" sz="3600" b="1" spc="50" dirty="0" smtClean="0">
                <a:solidFill>
                  <a:schemeClr val="tx1"/>
                </a:solidFill>
                <a:latin typeface="Arial" pitchFamily="34" charset="0"/>
                <a:cs typeface="Arial" pitchFamily="34" charset="0"/>
              </a:rPr>
              <a:t>and </a:t>
            </a:r>
            <a:r>
              <a:rPr lang="en-US" sz="3600" b="1" cap="all" spc="50" dirty="0" smtClean="0">
                <a:solidFill>
                  <a:schemeClr val="tx1"/>
                </a:solidFill>
                <a:latin typeface="Arial" pitchFamily="34" charset="0"/>
                <a:cs typeface="Arial" pitchFamily="34" charset="0"/>
              </a:rPr>
              <a:t>Beliefs </a:t>
            </a:r>
            <a:r>
              <a:rPr lang="en-US" sz="3600" b="1" spc="50" dirty="0" smtClean="0">
                <a:solidFill>
                  <a:schemeClr val="tx1"/>
                </a:solidFill>
                <a:latin typeface="Arial" pitchFamily="34" charset="0"/>
                <a:cs typeface="Arial" pitchFamily="34" charset="0"/>
              </a:rPr>
              <a:t>in the </a:t>
            </a:r>
            <a:r>
              <a:rPr lang="en-US" sz="3600" b="1" cap="all" spc="50" dirty="0" smtClean="0">
                <a:solidFill>
                  <a:schemeClr val="tx1"/>
                </a:solidFill>
                <a:latin typeface="Arial" pitchFamily="34" charset="0"/>
                <a:cs typeface="Arial" pitchFamily="34" charset="0"/>
              </a:rPr>
              <a:t>W</a:t>
            </a:r>
            <a:r>
              <a:rPr lang="en-US" sz="3600" b="1" spc="50" dirty="0" smtClean="0">
                <a:solidFill>
                  <a:schemeClr val="tx1"/>
                </a:solidFill>
                <a:latin typeface="Arial" pitchFamily="34" charset="0"/>
                <a:cs typeface="Arial" pitchFamily="34" charset="0"/>
              </a:rPr>
              <a:t>ORKPLACE</a:t>
            </a:r>
            <a:endParaRPr lang="en-US" sz="3600" b="1" dirty="0">
              <a:solidFill>
                <a:schemeClr val="tx1"/>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57500" cy="2105025"/>
          </a:xfrm>
          <a:prstGeom prst="rect">
            <a:avLst/>
          </a:prstGeom>
        </p:spPr>
      </p:pic>
    </p:spTree>
    <p:extLst>
      <p:ext uri="{BB962C8B-B14F-4D97-AF65-F5344CB8AC3E}">
        <p14:creationId xmlns:p14="http://schemas.microsoft.com/office/powerpoint/2010/main" val="3217025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81000" y="381000"/>
            <a:ext cx="8229600" cy="1143000"/>
          </a:xfrm>
        </p:spPr>
        <p:txBody>
          <a:bodyPr>
            <a:noAutofit/>
          </a:bodyPr>
          <a:lstStyle/>
          <a:p>
            <a:pPr algn="ctr"/>
            <a:r>
              <a:rPr lang="en-US" sz="3600" b="1" dirty="0" smtClean="0">
                <a:solidFill>
                  <a:schemeClr val="tx1"/>
                </a:solidFill>
                <a:effectLst/>
                <a:latin typeface="Arial" pitchFamily="34" charset="0"/>
                <a:cs typeface="Arial" pitchFamily="34" charset="0"/>
              </a:rPr>
              <a:t>CORE VALUES </a:t>
            </a:r>
            <a:r>
              <a:rPr lang="en-US" sz="3600" b="1" cap="none" dirty="0" smtClean="0">
                <a:solidFill>
                  <a:schemeClr val="tx1"/>
                </a:solidFill>
                <a:effectLst/>
                <a:latin typeface="Arial" pitchFamily="34" charset="0"/>
                <a:cs typeface="Arial" pitchFamily="34" charset="0"/>
              </a:rPr>
              <a:t>and </a:t>
            </a:r>
            <a:r>
              <a:rPr lang="en-US" sz="3600" b="1" dirty="0" smtClean="0">
                <a:solidFill>
                  <a:schemeClr val="tx1"/>
                </a:solidFill>
                <a:effectLst/>
                <a:latin typeface="Arial" pitchFamily="34" charset="0"/>
                <a:cs typeface="Arial" pitchFamily="34" charset="0"/>
              </a:rPr>
              <a:t>BELIEFS </a:t>
            </a:r>
            <a:r>
              <a:rPr lang="en-US" sz="3600" b="1" cap="none" dirty="0" smtClean="0">
                <a:solidFill>
                  <a:schemeClr val="tx1"/>
                </a:solidFill>
                <a:effectLst/>
                <a:latin typeface="Arial" pitchFamily="34" charset="0"/>
                <a:cs typeface="Arial" pitchFamily="34" charset="0"/>
              </a:rPr>
              <a:t>in the </a:t>
            </a:r>
            <a:r>
              <a:rPr lang="en-US" sz="3600" b="1" dirty="0" smtClean="0">
                <a:solidFill>
                  <a:schemeClr val="tx1"/>
                </a:solidFill>
                <a:effectLst/>
                <a:latin typeface="Arial" pitchFamily="34" charset="0"/>
                <a:cs typeface="Arial" pitchFamily="34" charset="0"/>
              </a:rPr>
              <a:t>WORKPLACE</a:t>
            </a:r>
            <a:endParaRPr lang="en-US" sz="3600" b="1" dirty="0">
              <a:solidFill>
                <a:schemeClr val="tx1"/>
              </a:solidFill>
              <a:effectLst/>
              <a:latin typeface="Arial" pitchFamily="34" charset="0"/>
              <a:cs typeface="Arial" pitchFamily="34" charset="0"/>
            </a:endParaRPr>
          </a:p>
        </p:txBody>
      </p:sp>
      <p:sp>
        <p:nvSpPr>
          <p:cNvPr id="135171" name="Rectangle 3"/>
          <p:cNvSpPr>
            <a:spLocks noGrp="1" noChangeArrowheads="1"/>
          </p:cNvSpPr>
          <p:nvPr>
            <p:ph type="body" sz="half" idx="1"/>
          </p:nvPr>
        </p:nvSpPr>
        <p:spPr>
          <a:xfrm>
            <a:off x="685800" y="1600200"/>
            <a:ext cx="7046912" cy="4114800"/>
          </a:xfrm>
        </p:spPr>
        <p:txBody>
          <a:bodyPr>
            <a:normAutofit/>
          </a:bodyPr>
          <a:lstStyle/>
          <a:p>
            <a:pPr>
              <a:buFont typeface="Wingdings" pitchFamily="2" charset="2"/>
              <a:buNone/>
            </a:pPr>
            <a:r>
              <a:rPr lang="en-US" sz="2900" b="1" dirty="0">
                <a:solidFill>
                  <a:schemeClr val="accent5">
                    <a:lumMod val="90000"/>
                    <a:lumOff val="10000"/>
                  </a:schemeClr>
                </a:solidFill>
                <a:latin typeface="Arial" pitchFamily="34" charset="0"/>
                <a:cs typeface="Arial" pitchFamily="34" charset="0"/>
              </a:rPr>
              <a:t>Gen X’ers</a:t>
            </a:r>
          </a:p>
          <a:p>
            <a:r>
              <a:rPr lang="en-US" sz="2400" dirty="0">
                <a:latin typeface="Arial" pitchFamily="34" charset="0"/>
                <a:cs typeface="Arial" pitchFamily="34" charset="0"/>
              </a:rPr>
              <a:t>Balance work/personal life</a:t>
            </a:r>
          </a:p>
          <a:p>
            <a:r>
              <a:rPr lang="en-US" sz="2400" dirty="0">
                <a:latin typeface="Arial" pitchFamily="34" charset="0"/>
                <a:cs typeface="Arial" pitchFamily="34" charset="0"/>
              </a:rPr>
              <a:t>Paycheck  is a means to an end</a:t>
            </a:r>
          </a:p>
          <a:p>
            <a:r>
              <a:rPr lang="en-US" sz="2400" dirty="0">
                <a:latin typeface="Arial" pitchFamily="34" charset="0"/>
                <a:cs typeface="Arial" pitchFamily="34" charset="0"/>
              </a:rPr>
              <a:t>Informality at work, humor, humanity</a:t>
            </a:r>
          </a:p>
          <a:p>
            <a:r>
              <a:rPr lang="en-US" sz="2400" dirty="0">
                <a:latin typeface="Arial" pitchFamily="34" charset="0"/>
                <a:cs typeface="Arial" pitchFamily="34" charset="0"/>
              </a:rPr>
              <a:t>Get bored easily</a:t>
            </a:r>
          </a:p>
          <a:p>
            <a:r>
              <a:rPr lang="en-US" sz="2400" dirty="0">
                <a:latin typeface="Arial" pitchFamily="34" charset="0"/>
                <a:cs typeface="Arial" pitchFamily="34" charset="0"/>
              </a:rPr>
              <a:t>Asks “why” a lot</a:t>
            </a:r>
          </a:p>
          <a:p>
            <a:r>
              <a:rPr lang="en-US" sz="2400" dirty="0">
                <a:latin typeface="Arial" pitchFamily="34" charset="0"/>
                <a:cs typeface="Arial" pitchFamily="34" charset="0"/>
              </a:rPr>
              <a:t>Value competency</a:t>
            </a:r>
          </a:p>
          <a:p>
            <a:r>
              <a:rPr lang="en-US" sz="2400" dirty="0">
                <a:latin typeface="Arial" pitchFamily="34" charset="0"/>
                <a:cs typeface="Arial" pitchFamily="34" charset="0"/>
              </a:rPr>
              <a:t>Straightforward, avoids office politics</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0" y="2743200"/>
            <a:ext cx="2346387" cy="1554480"/>
          </a:xfrm>
        </p:spPr>
      </p:pic>
    </p:spTree>
    <p:extLst>
      <p:ext uri="{BB962C8B-B14F-4D97-AF65-F5344CB8AC3E}">
        <p14:creationId xmlns:p14="http://schemas.microsoft.com/office/powerpoint/2010/main" val="3830763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sz="quarter" idx="13"/>
          </p:nvPr>
        </p:nvSpPr>
        <p:spPr>
          <a:xfrm>
            <a:off x="609600" y="1828800"/>
            <a:ext cx="7543224" cy="4527176"/>
          </a:xfrm>
        </p:spPr>
        <p:txBody>
          <a:bodyPr>
            <a:normAutofit/>
          </a:bodyPr>
          <a:lstStyle/>
          <a:p>
            <a:pPr>
              <a:buFont typeface="Wingdings" pitchFamily="2" charset="2"/>
              <a:buNone/>
            </a:pPr>
            <a:r>
              <a:rPr lang="en-US" sz="2900" b="1" dirty="0">
                <a:solidFill>
                  <a:schemeClr val="accent5">
                    <a:lumMod val="90000"/>
                    <a:lumOff val="10000"/>
                  </a:schemeClr>
                </a:solidFill>
                <a:latin typeface="Arial" pitchFamily="34" charset="0"/>
                <a:cs typeface="Arial" pitchFamily="34" charset="0"/>
              </a:rPr>
              <a:t>Millennials</a:t>
            </a:r>
          </a:p>
          <a:p>
            <a:r>
              <a:rPr lang="en-US" sz="2400" dirty="0">
                <a:latin typeface="Arial" pitchFamily="34" charset="0"/>
                <a:cs typeface="Arial" pitchFamily="34" charset="0"/>
              </a:rPr>
              <a:t>Multi-</a:t>
            </a:r>
            <a:r>
              <a:rPr lang="en-US" sz="2400" dirty="0" err="1">
                <a:latin typeface="Arial" pitchFamily="34" charset="0"/>
                <a:cs typeface="Arial" pitchFamily="34" charset="0"/>
              </a:rPr>
              <a:t>taskers</a:t>
            </a:r>
            <a:endParaRPr lang="en-US" sz="2400" dirty="0">
              <a:latin typeface="Arial" pitchFamily="34" charset="0"/>
              <a:cs typeface="Arial" pitchFamily="34" charset="0"/>
            </a:endParaRPr>
          </a:p>
          <a:p>
            <a:r>
              <a:rPr lang="en-US" sz="2400" dirty="0">
                <a:latin typeface="Arial" pitchFamily="34" charset="0"/>
                <a:cs typeface="Arial" pitchFamily="34" charset="0"/>
              </a:rPr>
              <a:t>Bored with repetitive tasks</a:t>
            </a:r>
          </a:p>
          <a:p>
            <a:r>
              <a:rPr lang="en-US" sz="2400" dirty="0">
                <a:latin typeface="Arial" pitchFamily="34" charset="0"/>
                <a:cs typeface="Arial" pitchFamily="34" charset="0"/>
              </a:rPr>
              <a:t>Achievement oriented</a:t>
            </a:r>
          </a:p>
          <a:p>
            <a:r>
              <a:rPr lang="en-US" sz="2400" dirty="0">
                <a:latin typeface="Arial" pitchFamily="34" charset="0"/>
                <a:cs typeface="Arial" pitchFamily="34" charset="0"/>
              </a:rPr>
              <a:t>Value inclusion and multi-</a:t>
            </a:r>
            <a:r>
              <a:rPr lang="en-US" sz="2400" dirty="0" err="1">
                <a:latin typeface="Arial" pitchFamily="34" charset="0"/>
                <a:cs typeface="Arial" pitchFamily="34" charset="0"/>
              </a:rPr>
              <a:t>culturalism</a:t>
            </a:r>
            <a:endParaRPr lang="en-US" sz="2400" dirty="0">
              <a:latin typeface="Arial" pitchFamily="34" charset="0"/>
              <a:cs typeface="Arial" pitchFamily="34" charset="0"/>
            </a:endParaRPr>
          </a:p>
          <a:p>
            <a:r>
              <a:rPr lang="en-US" sz="2400" dirty="0">
                <a:latin typeface="Arial" pitchFamily="34" charset="0"/>
                <a:cs typeface="Arial" pitchFamily="34" charset="0"/>
              </a:rPr>
              <a:t>Open minded, not set in their ways</a:t>
            </a:r>
          </a:p>
          <a:p>
            <a:pPr>
              <a:buFont typeface="Wingdings" pitchFamily="2" charset="2"/>
              <a:buNone/>
            </a:pPr>
            <a:endParaRPr lang="en-US" dirty="0">
              <a:latin typeface="Arial" pitchFamily="34" charset="0"/>
              <a:cs typeface="Arial" pitchFamily="34" charset="0"/>
            </a:endParaRPr>
          </a:p>
        </p:txBody>
      </p:sp>
      <p:sp>
        <p:nvSpPr>
          <p:cNvPr id="4" name="Rectangle 2"/>
          <p:cNvSpPr txBox="1">
            <a:spLocks noChangeArrowheads="1"/>
          </p:cNvSpPr>
          <p:nvPr/>
        </p:nvSpPr>
        <p:spPr bwMode="auto">
          <a:xfrm>
            <a:off x="4572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normAutofit lnSpcReduction="10000"/>
          </a:bodyPr>
          <a:lstStyle>
            <a:lvl1pPr algn="ctr" defTabSz="914608" rtl="0" fontAlgn="base">
              <a:spcBef>
                <a:spcPct val="0"/>
              </a:spcBef>
              <a:spcAft>
                <a:spcPct val="0"/>
              </a:spcAft>
              <a:defRPr sz="4400">
                <a:solidFill>
                  <a:schemeClr val="tx2"/>
                </a:solidFill>
                <a:latin typeface="+mj-lt"/>
                <a:ea typeface="+mj-ea"/>
                <a:cs typeface="+mj-cs"/>
              </a:defRPr>
            </a:lvl1pPr>
            <a:lvl2pPr algn="ctr" defTabSz="914608" rtl="0" fontAlgn="base">
              <a:spcBef>
                <a:spcPct val="0"/>
              </a:spcBef>
              <a:spcAft>
                <a:spcPct val="0"/>
              </a:spcAft>
              <a:defRPr sz="4400">
                <a:solidFill>
                  <a:schemeClr val="tx2"/>
                </a:solidFill>
                <a:latin typeface="Arial" charset="0"/>
              </a:defRPr>
            </a:lvl2pPr>
            <a:lvl3pPr algn="ctr" defTabSz="914608" rtl="0" fontAlgn="base">
              <a:spcBef>
                <a:spcPct val="0"/>
              </a:spcBef>
              <a:spcAft>
                <a:spcPct val="0"/>
              </a:spcAft>
              <a:defRPr sz="4400">
                <a:solidFill>
                  <a:schemeClr val="tx2"/>
                </a:solidFill>
                <a:latin typeface="Arial" charset="0"/>
              </a:defRPr>
            </a:lvl3pPr>
            <a:lvl4pPr algn="ctr" defTabSz="914608" rtl="0" fontAlgn="base">
              <a:spcBef>
                <a:spcPct val="0"/>
              </a:spcBef>
              <a:spcAft>
                <a:spcPct val="0"/>
              </a:spcAft>
              <a:defRPr sz="4400">
                <a:solidFill>
                  <a:schemeClr val="tx2"/>
                </a:solidFill>
                <a:latin typeface="Arial" charset="0"/>
              </a:defRPr>
            </a:lvl4pPr>
            <a:lvl5pPr algn="ctr" defTabSz="914608" rtl="0" fontAlgn="base">
              <a:spcBef>
                <a:spcPct val="0"/>
              </a:spcBef>
              <a:spcAft>
                <a:spcPct val="0"/>
              </a:spcAft>
              <a:defRPr sz="4400">
                <a:solidFill>
                  <a:schemeClr val="tx2"/>
                </a:solidFill>
                <a:latin typeface="Arial" charset="0"/>
              </a:defRPr>
            </a:lvl5pPr>
            <a:lvl6pPr marL="410291" algn="ctr" defTabSz="914608" rtl="0" fontAlgn="base">
              <a:spcBef>
                <a:spcPct val="0"/>
              </a:spcBef>
              <a:spcAft>
                <a:spcPct val="0"/>
              </a:spcAft>
              <a:defRPr sz="4400">
                <a:solidFill>
                  <a:schemeClr val="tx2"/>
                </a:solidFill>
                <a:latin typeface="Arial" charset="0"/>
              </a:defRPr>
            </a:lvl6pPr>
            <a:lvl7pPr marL="820583" algn="ctr" defTabSz="914608" rtl="0" fontAlgn="base">
              <a:spcBef>
                <a:spcPct val="0"/>
              </a:spcBef>
              <a:spcAft>
                <a:spcPct val="0"/>
              </a:spcAft>
              <a:defRPr sz="4400">
                <a:solidFill>
                  <a:schemeClr val="tx2"/>
                </a:solidFill>
                <a:latin typeface="Arial" charset="0"/>
              </a:defRPr>
            </a:lvl7pPr>
            <a:lvl8pPr marL="1230874" algn="ctr" defTabSz="914608" rtl="0" fontAlgn="base">
              <a:spcBef>
                <a:spcPct val="0"/>
              </a:spcBef>
              <a:spcAft>
                <a:spcPct val="0"/>
              </a:spcAft>
              <a:defRPr sz="4400">
                <a:solidFill>
                  <a:schemeClr val="tx2"/>
                </a:solidFill>
                <a:latin typeface="Arial" charset="0"/>
              </a:defRPr>
            </a:lvl8pPr>
            <a:lvl9pPr marL="1641165" algn="ctr" defTabSz="914608" rtl="0" fontAlgn="base">
              <a:spcBef>
                <a:spcPct val="0"/>
              </a:spcBef>
              <a:spcAft>
                <a:spcPct val="0"/>
              </a:spcAft>
              <a:defRPr sz="4400">
                <a:solidFill>
                  <a:schemeClr val="tx2"/>
                </a:solidFill>
                <a:latin typeface="Arial" charset="0"/>
              </a:defRPr>
            </a:lvl9pPr>
          </a:lstStyle>
          <a:p>
            <a:r>
              <a:rPr lang="en-US" sz="3600" b="1" cap="all" spc="50" dirty="0">
                <a:solidFill>
                  <a:schemeClr val="tx1"/>
                </a:solidFill>
                <a:latin typeface="Arial" pitchFamily="34" charset="0"/>
                <a:cs typeface="Arial" pitchFamily="34" charset="0"/>
              </a:rPr>
              <a:t>Core Values </a:t>
            </a:r>
            <a:r>
              <a:rPr lang="en-US" sz="3600" b="1" spc="50" dirty="0" smtClean="0">
                <a:solidFill>
                  <a:schemeClr val="tx1"/>
                </a:solidFill>
                <a:latin typeface="Arial" pitchFamily="34" charset="0"/>
                <a:cs typeface="Arial" pitchFamily="34" charset="0"/>
              </a:rPr>
              <a:t>and </a:t>
            </a:r>
            <a:r>
              <a:rPr lang="en-US" sz="3600" b="1" cap="all" spc="50" dirty="0" smtClean="0">
                <a:solidFill>
                  <a:schemeClr val="tx1"/>
                </a:solidFill>
                <a:latin typeface="Arial" pitchFamily="34" charset="0"/>
                <a:cs typeface="Arial" pitchFamily="34" charset="0"/>
              </a:rPr>
              <a:t>Beliefs </a:t>
            </a:r>
            <a:r>
              <a:rPr lang="en-US" sz="3600" b="1" spc="50" dirty="0" smtClean="0">
                <a:solidFill>
                  <a:schemeClr val="tx1"/>
                </a:solidFill>
                <a:latin typeface="Arial" pitchFamily="34" charset="0"/>
                <a:cs typeface="Arial" pitchFamily="34" charset="0"/>
              </a:rPr>
              <a:t>in the </a:t>
            </a:r>
            <a:r>
              <a:rPr lang="en-US" sz="3600" b="1" cap="all" spc="50" dirty="0" smtClean="0">
                <a:solidFill>
                  <a:schemeClr val="tx1"/>
                </a:solidFill>
                <a:latin typeface="Arial" pitchFamily="34" charset="0"/>
                <a:cs typeface="Arial" pitchFamily="34" charset="0"/>
              </a:rPr>
              <a:t>Workplace</a:t>
            </a:r>
            <a:endParaRPr lang="en-US" sz="36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267200"/>
            <a:ext cx="2857500" cy="1828800"/>
          </a:xfrm>
          <a:prstGeom prst="rect">
            <a:avLst/>
          </a:prstGeom>
        </p:spPr>
      </p:pic>
    </p:spTree>
    <p:extLst>
      <p:ext uri="{BB962C8B-B14F-4D97-AF65-F5344CB8AC3E}">
        <p14:creationId xmlns:p14="http://schemas.microsoft.com/office/powerpoint/2010/main" val="2052953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sz="quarter"/>
          </p:nvPr>
        </p:nvSpPr>
        <p:spPr>
          <a:xfrm>
            <a:off x="457200" y="533400"/>
            <a:ext cx="8229600" cy="533400"/>
          </a:xfrm>
        </p:spPr>
        <p:txBody>
          <a:bodyPr>
            <a:normAutofit fontScale="90000"/>
          </a:bodyPr>
          <a:lstStyle/>
          <a:p>
            <a:pPr algn="ctr"/>
            <a:r>
              <a:rPr lang="en-US" sz="3200" b="1" dirty="0" smtClean="0">
                <a:solidFill>
                  <a:schemeClr val="tx1"/>
                </a:solidFill>
                <a:effectLst/>
                <a:latin typeface="Arial" pitchFamily="34" charset="0"/>
                <a:cs typeface="Arial" pitchFamily="34" charset="0"/>
              </a:rPr>
              <a:t>COMMUNICATION </a:t>
            </a:r>
            <a:r>
              <a:rPr lang="en-US" sz="3200" b="1" cap="none" dirty="0" smtClean="0">
                <a:solidFill>
                  <a:schemeClr val="tx1"/>
                </a:solidFill>
                <a:effectLst/>
                <a:latin typeface="Arial" pitchFamily="34" charset="0"/>
                <a:cs typeface="Arial" pitchFamily="34" charset="0"/>
              </a:rPr>
              <a:t>AND </a:t>
            </a:r>
            <a:r>
              <a:rPr lang="en-US" sz="3200" b="1" dirty="0" smtClean="0">
                <a:solidFill>
                  <a:schemeClr val="tx1"/>
                </a:solidFill>
                <a:effectLst/>
                <a:latin typeface="Arial" pitchFamily="34" charset="0"/>
                <a:cs typeface="Arial" pitchFamily="34" charset="0"/>
              </a:rPr>
              <a:t>CHAIN OF COMMAND</a:t>
            </a:r>
            <a:endParaRPr lang="en-US" sz="3200" b="1" dirty="0">
              <a:solidFill>
                <a:schemeClr val="tx1"/>
              </a:solidFill>
              <a:effectLst/>
              <a:latin typeface="Arial" pitchFamily="34" charset="0"/>
              <a:cs typeface="Arial" pitchFamily="34" charset="0"/>
            </a:endParaRPr>
          </a:p>
        </p:txBody>
      </p:sp>
      <p:sp>
        <p:nvSpPr>
          <p:cNvPr id="63491" name="Rectangle 3"/>
          <p:cNvSpPr>
            <a:spLocks noGrp="1" noChangeArrowheads="1"/>
          </p:cNvSpPr>
          <p:nvPr>
            <p:ph sz="quarter" idx="1"/>
          </p:nvPr>
        </p:nvSpPr>
        <p:spPr>
          <a:xfrm>
            <a:off x="533400" y="1600200"/>
            <a:ext cx="4038600" cy="3505200"/>
          </a:xfrm>
        </p:spPr>
        <p:txBody>
          <a:bodyPr>
            <a:normAutofit/>
          </a:bodyPr>
          <a:lstStyle/>
          <a:p>
            <a:pPr>
              <a:lnSpc>
                <a:spcPct val="120000"/>
              </a:lnSpc>
            </a:pPr>
            <a:r>
              <a:rPr lang="en-US" sz="2400" b="1" dirty="0">
                <a:solidFill>
                  <a:schemeClr val="accent5">
                    <a:lumMod val="90000"/>
                    <a:lumOff val="10000"/>
                  </a:schemeClr>
                </a:solidFill>
                <a:latin typeface="Arial" pitchFamily="34" charset="0"/>
                <a:cs typeface="Arial" pitchFamily="34" charset="0"/>
              </a:rPr>
              <a:t>Veterans</a:t>
            </a:r>
            <a:r>
              <a:rPr lang="en-US" sz="2400" dirty="0">
                <a:solidFill>
                  <a:schemeClr val="accent5">
                    <a:lumMod val="90000"/>
                    <a:lumOff val="10000"/>
                  </a:schemeClr>
                </a:solidFill>
                <a:latin typeface="Arial" pitchFamily="34" charset="0"/>
                <a:cs typeface="Arial" pitchFamily="34" charset="0"/>
              </a:rPr>
              <a:t> </a:t>
            </a:r>
            <a:r>
              <a:rPr lang="en-US" sz="2400" dirty="0">
                <a:latin typeface="Arial" pitchFamily="34" charset="0"/>
                <a:cs typeface="Arial" pitchFamily="34" charset="0"/>
              </a:rPr>
              <a:t>are not only comfortable with hierarchy, chain of command, they prefer it.</a:t>
            </a:r>
          </a:p>
          <a:p>
            <a:pPr>
              <a:lnSpc>
                <a:spcPct val="120000"/>
              </a:lnSpc>
            </a:pPr>
            <a:r>
              <a:rPr lang="en-US" sz="2400" dirty="0">
                <a:latin typeface="Arial" pitchFamily="34" charset="0"/>
                <a:cs typeface="Arial" pitchFamily="34" charset="0"/>
              </a:rPr>
              <a:t>They respect authority and clear lines between bosses and subordinates.</a:t>
            </a:r>
          </a:p>
        </p:txBody>
      </p:sp>
      <p:sp>
        <p:nvSpPr>
          <p:cNvPr id="63492" name="Rectangle 4"/>
          <p:cNvSpPr>
            <a:spLocks noGrp="1" noChangeArrowheads="1"/>
          </p:cNvSpPr>
          <p:nvPr>
            <p:ph sz="quarter" idx="2"/>
          </p:nvPr>
        </p:nvSpPr>
        <p:spPr>
          <a:xfrm>
            <a:off x="4724400" y="2133600"/>
            <a:ext cx="4114800" cy="3581400"/>
          </a:xfrm>
        </p:spPr>
        <p:txBody>
          <a:bodyPr>
            <a:noAutofit/>
          </a:bodyPr>
          <a:lstStyle/>
          <a:p>
            <a:pPr>
              <a:lnSpc>
                <a:spcPct val="120000"/>
              </a:lnSpc>
            </a:pPr>
            <a:r>
              <a:rPr lang="en-US" sz="2400" b="1" dirty="0">
                <a:solidFill>
                  <a:schemeClr val="accent5">
                    <a:lumMod val="90000"/>
                    <a:lumOff val="10000"/>
                  </a:schemeClr>
                </a:solidFill>
                <a:latin typeface="Arial" pitchFamily="34" charset="0"/>
                <a:cs typeface="Arial" pitchFamily="34" charset="0"/>
              </a:rPr>
              <a:t>Baby Boomers</a:t>
            </a:r>
            <a:r>
              <a:rPr lang="en-US" sz="2400" dirty="0">
                <a:solidFill>
                  <a:schemeClr val="accent5">
                    <a:lumMod val="90000"/>
                    <a:lumOff val="10000"/>
                  </a:schemeClr>
                </a:solidFill>
                <a:latin typeface="Arial" pitchFamily="34" charset="0"/>
                <a:cs typeface="Arial" pitchFamily="34" charset="0"/>
              </a:rPr>
              <a:t> </a:t>
            </a:r>
            <a:r>
              <a:rPr lang="en-US" sz="2400" dirty="0">
                <a:latin typeface="Arial" pitchFamily="34" charset="0"/>
                <a:cs typeface="Arial" pitchFamily="34" charset="0"/>
              </a:rPr>
              <a:t>have a love/hate relationship with hierarchy.</a:t>
            </a:r>
          </a:p>
          <a:p>
            <a:pPr>
              <a:lnSpc>
                <a:spcPct val="120000"/>
              </a:lnSpc>
            </a:pPr>
            <a:r>
              <a:rPr lang="en-US" sz="2400" dirty="0">
                <a:latin typeface="Arial" pitchFamily="34" charset="0"/>
                <a:cs typeface="Arial" pitchFamily="34" charset="0"/>
              </a:rPr>
              <a:t>On the one hand, they believe in “paying your dues.”</a:t>
            </a:r>
          </a:p>
          <a:p>
            <a:pPr>
              <a:lnSpc>
                <a:spcPct val="120000"/>
              </a:lnSpc>
            </a:pPr>
            <a:r>
              <a:rPr lang="en-US" sz="2400" dirty="0">
                <a:latin typeface="Arial" pitchFamily="34" charset="0"/>
                <a:cs typeface="Arial" pitchFamily="34" charset="0"/>
              </a:rPr>
              <a:t>On the other hand, they believe in “questioning authority.” </a:t>
            </a:r>
          </a:p>
        </p:txBody>
      </p:sp>
    </p:spTree>
    <p:extLst>
      <p:ext uri="{BB962C8B-B14F-4D97-AF65-F5344CB8AC3E}">
        <p14:creationId xmlns:p14="http://schemas.microsoft.com/office/powerpoint/2010/main" val="2500054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sz="quarter"/>
          </p:nvPr>
        </p:nvSpPr>
        <p:spPr>
          <a:xfrm>
            <a:off x="457200" y="533400"/>
            <a:ext cx="8229600" cy="533400"/>
          </a:xfrm>
        </p:spPr>
        <p:txBody>
          <a:bodyPr>
            <a:normAutofit fontScale="90000"/>
          </a:bodyPr>
          <a:lstStyle/>
          <a:p>
            <a:pPr algn="ctr"/>
            <a:r>
              <a:rPr lang="en-US" sz="3200" b="1" dirty="0" smtClean="0">
                <a:solidFill>
                  <a:schemeClr val="tx1"/>
                </a:solidFill>
                <a:effectLst/>
                <a:latin typeface="Arial" pitchFamily="34" charset="0"/>
                <a:cs typeface="Arial" pitchFamily="34" charset="0"/>
              </a:rPr>
              <a:t>COMMUNICATION </a:t>
            </a:r>
            <a:r>
              <a:rPr lang="en-US" sz="3200" b="1" cap="none" dirty="0" smtClean="0">
                <a:solidFill>
                  <a:schemeClr val="tx1"/>
                </a:solidFill>
                <a:effectLst/>
                <a:latin typeface="Arial" pitchFamily="34" charset="0"/>
                <a:cs typeface="Arial" pitchFamily="34" charset="0"/>
              </a:rPr>
              <a:t>AND </a:t>
            </a:r>
            <a:r>
              <a:rPr lang="en-US" sz="3200" b="1" dirty="0" smtClean="0">
                <a:solidFill>
                  <a:schemeClr val="tx1"/>
                </a:solidFill>
                <a:effectLst/>
                <a:latin typeface="Arial" pitchFamily="34" charset="0"/>
                <a:cs typeface="Arial" pitchFamily="34" charset="0"/>
              </a:rPr>
              <a:t>CHAIN OF COMMAND</a:t>
            </a:r>
            <a:endParaRPr lang="en-US" sz="3200" b="1" dirty="0">
              <a:solidFill>
                <a:schemeClr val="tx1"/>
              </a:solidFill>
              <a:effectLst/>
              <a:latin typeface="Arial" pitchFamily="34" charset="0"/>
              <a:cs typeface="Arial" pitchFamily="34" charset="0"/>
            </a:endParaRPr>
          </a:p>
        </p:txBody>
      </p:sp>
      <p:sp>
        <p:nvSpPr>
          <p:cNvPr id="63493" name="Rectangle 5"/>
          <p:cNvSpPr>
            <a:spLocks noGrp="1" noChangeArrowheads="1"/>
          </p:cNvSpPr>
          <p:nvPr>
            <p:ph sz="quarter" idx="1"/>
          </p:nvPr>
        </p:nvSpPr>
        <p:spPr>
          <a:xfrm>
            <a:off x="533400" y="1524000"/>
            <a:ext cx="3810000" cy="3886200"/>
          </a:xfrm>
        </p:spPr>
        <p:txBody>
          <a:bodyPr>
            <a:normAutofit/>
          </a:bodyPr>
          <a:lstStyle/>
          <a:p>
            <a:pPr>
              <a:lnSpc>
                <a:spcPct val="120000"/>
              </a:lnSpc>
            </a:pPr>
            <a:r>
              <a:rPr lang="en-US" sz="2400" b="1" dirty="0">
                <a:solidFill>
                  <a:schemeClr val="accent5">
                    <a:lumMod val="90000"/>
                    <a:lumOff val="10000"/>
                  </a:schemeClr>
                </a:solidFill>
                <a:latin typeface="Arial" pitchFamily="34" charset="0"/>
                <a:cs typeface="Arial" pitchFamily="34" charset="0"/>
              </a:rPr>
              <a:t>Generation X</a:t>
            </a:r>
            <a:r>
              <a:rPr lang="en-US" sz="2400" dirty="0">
                <a:solidFill>
                  <a:srgbClr val="FFC000"/>
                </a:solidFill>
                <a:latin typeface="Arial" pitchFamily="34" charset="0"/>
                <a:cs typeface="Arial" pitchFamily="34" charset="0"/>
              </a:rPr>
              <a:t> </a:t>
            </a:r>
            <a:r>
              <a:rPr lang="en-US" sz="2400" dirty="0">
                <a:latin typeface="Arial" pitchFamily="34" charset="0"/>
                <a:cs typeface="Arial" pitchFamily="34" charset="0"/>
              </a:rPr>
              <a:t>is indifferent to chain of command.</a:t>
            </a:r>
          </a:p>
          <a:p>
            <a:pPr>
              <a:lnSpc>
                <a:spcPct val="120000"/>
              </a:lnSpc>
            </a:pPr>
            <a:r>
              <a:rPr lang="en-US" sz="2400" dirty="0">
                <a:latin typeface="Arial" pitchFamily="34" charset="0"/>
                <a:cs typeface="Arial" pitchFamily="34" charset="0"/>
              </a:rPr>
              <a:t>Hierarchy is a meaningless concept to them.</a:t>
            </a:r>
          </a:p>
        </p:txBody>
      </p:sp>
      <p:sp>
        <p:nvSpPr>
          <p:cNvPr id="63494" name="Rectangle 6"/>
          <p:cNvSpPr>
            <a:spLocks noGrp="1" noChangeArrowheads="1"/>
          </p:cNvSpPr>
          <p:nvPr>
            <p:ph sz="quarter" idx="2"/>
          </p:nvPr>
        </p:nvSpPr>
        <p:spPr>
          <a:xfrm>
            <a:off x="4724400" y="1981200"/>
            <a:ext cx="4191000" cy="3810000"/>
          </a:xfrm>
        </p:spPr>
        <p:txBody>
          <a:bodyPr>
            <a:noAutofit/>
          </a:bodyPr>
          <a:lstStyle/>
          <a:p>
            <a:pPr>
              <a:lnSpc>
                <a:spcPct val="110000"/>
              </a:lnSpc>
            </a:pPr>
            <a:r>
              <a:rPr lang="en-US" sz="2400" b="1" dirty="0">
                <a:solidFill>
                  <a:schemeClr val="accent5">
                    <a:lumMod val="90000"/>
                    <a:lumOff val="10000"/>
                  </a:schemeClr>
                </a:solidFill>
                <a:latin typeface="Arial" pitchFamily="34" charset="0"/>
                <a:cs typeface="Arial" pitchFamily="34" charset="0"/>
              </a:rPr>
              <a:t>Millennials</a:t>
            </a:r>
            <a:r>
              <a:rPr lang="en-US" sz="2400" dirty="0">
                <a:latin typeface="Arial" pitchFamily="34" charset="0"/>
                <a:cs typeface="Arial" pitchFamily="34" charset="0"/>
              </a:rPr>
              <a:t>, like </a:t>
            </a:r>
            <a:r>
              <a:rPr lang="en-US" sz="2400" dirty="0" smtClean="0">
                <a:latin typeface="Arial" pitchFamily="34" charset="0"/>
                <a:cs typeface="Arial" pitchFamily="34" charset="0"/>
              </a:rPr>
              <a:t>Gen </a:t>
            </a:r>
            <a:r>
              <a:rPr lang="en-US" sz="2400" dirty="0">
                <a:latin typeface="Arial" pitchFamily="34" charset="0"/>
                <a:cs typeface="Arial" pitchFamily="34" charset="0"/>
              </a:rPr>
              <a:t>X, are unimpressed by rank, age or tenure.</a:t>
            </a:r>
          </a:p>
          <a:p>
            <a:pPr>
              <a:lnSpc>
                <a:spcPct val="110000"/>
              </a:lnSpc>
            </a:pPr>
            <a:r>
              <a:rPr lang="en-US" sz="2400" dirty="0">
                <a:latin typeface="Arial" pitchFamily="34" charset="0"/>
                <a:cs typeface="Arial" pitchFamily="34" charset="0"/>
              </a:rPr>
              <a:t>They don’t respect bosses who think they know </a:t>
            </a:r>
            <a:r>
              <a:rPr lang="en-US" sz="2400" dirty="0" smtClean="0">
                <a:latin typeface="Arial" pitchFamily="34" charset="0"/>
                <a:cs typeface="Arial" pitchFamily="34" charset="0"/>
              </a:rPr>
              <a:t>it all.</a:t>
            </a:r>
            <a:endParaRPr lang="en-US" sz="2400" dirty="0">
              <a:latin typeface="Arial" pitchFamily="34" charset="0"/>
              <a:cs typeface="Arial" pitchFamily="34" charset="0"/>
            </a:endParaRPr>
          </a:p>
          <a:p>
            <a:pPr>
              <a:lnSpc>
                <a:spcPct val="110000"/>
              </a:lnSpc>
            </a:pPr>
            <a:r>
              <a:rPr lang="en-US" sz="2400" dirty="0">
                <a:latin typeface="Arial" pitchFamily="34" charset="0"/>
                <a:cs typeface="Arial" pitchFamily="34" charset="0"/>
              </a:rPr>
              <a:t>Show a Millennial knowledge and expertise, and they will show you respect.</a:t>
            </a:r>
          </a:p>
        </p:txBody>
      </p:sp>
    </p:spTree>
    <p:extLst>
      <p:ext uri="{BB962C8B-B14F-4D97-AF65-F5344CB8AC3E}">
        <p14:creationId xmlns:p14="http://schemas.microsoft.com/office/powerpoint/2010/main" val="4137156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3"/>
          </p:nvPr>
        </p:nvSpPr>
        <p:spPr/>
        <p:txBody>
          <a:bodyPr/>
          <a:lstStyle/>
          <a:p>
            <a:r>
              <a:rPr lang="en-US" dirty="0" smtClean="0"/>
              <a:t>Pitch to Joel:  Joel, do you think that law enforcement’s dependence on “chain of command” will yield to another model of leadership as we move forward?</a:t>
            </a:r>
            <a:endParaRPr lang="en-US" dirty="0"/>
          </a:p>
        </p:txBody>
      </p:sp>
    </p:spTree>
    <p:extLst>
      <p:ext uri="{BB962C8B-B14F-4D97-AF65-F5344CB8AC3E}">
        <p14:creationId xmlns:p14="http://schemas.microsoft.com/office/powerpoint/2010/main" val="180333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3"/>
          </p:nvPr>
        </p:nvSpPr>
        <p:spPr>
          <a:xfrm>
            <a:off x="457200" y="457200"/>
            <a:ext cx="8229023" cy="4876800"/>
          </a:xfrm>
        </p:spPr>
        <p:txBody>
          <a:bodyPr>
            <a:normAutofit fontScale="92500"/>
          </a:bodyPr>
          <a:lstStyle/>
          <a:p>
            <a:pPr marL="0" indent="0" algn="ctr">
              <a:lnSpc>
                <a:spcPct val="120000"/>
              </a:lnSpc>
              <a:buNone/>
            </a:pPr>
            <a:r>
              <a:rPr lang="en-US" sz="3600" b="1" dirty="0" smtClean="0">
                <a:latin typeface="Arial" pitchFamily="34" charset="0"/>
                <a:cs typeface="Arial" pitchFamily="34" charset="0"/>
              </a:rPr>
              <a:t>Communicating Across Generations</a:t>
            </a:r>
          </a:p>
          <a:p>
            <a:pPr marL="109715" indent="0">
              <a:buNone/>
            </a:pPr>
            <a:r>
              <a:rPr lang="en-US" sz="2900" b="1" dirty="0" smtClean="0">
                <a:solidFill>
                  <a:schemeClr val="accent5">
                    <a:lumMod val="90000"/>
                    <a:lumOff val="10000"/>
                  </a:schemeClr>
                </a:solidFill>
                <a:latin typeface="Arial" pitchFamily="34" charset="0"/>
                <a:cs typeface="Arial" pitchFamily="34" charset="0"/>
              </a:rPr>
              <a:t>			</a:t>
            </a:r>
          </a:p>
          <a:p>
            <a:r>
              <a:rPr lang="en-US" sz="2900" b="1" dirty="0" smtClean="0">
                <a:solidFill>
                  <a:schemeClr val="accent5">
                    <a:lumMod val="90000"/>
                    <a:lumOff val="10000"/>
                  </a:schemeClr>
                </a:solidFill>
                <a:latin typeface="Arial" pitchFamily="34" charset="0"/>
                <a:cs typeface="Arial" pitchFamily="34" charset="0"/>
              </a:rPr>
              <a:t>Enhancing communication success</a:t>
            </a:r>
          </a:p>
          <a:p>
            <a:pPr marL="1828586" lvl="7" indent="0">
              <a:buNone/>
            </a:pPr>
            <a:endParaRPr lang="en-US" b="1" dirty="0">
              <a:solidFill>
                <a:schemeClr val="accent5">
                  <a:lumMod val="90000"/>
                  <a:lumOff val="10000"/>
                </a:schemeClr>
              </a:solidFill>
              <a:latin typeface="Arial" pitchFamily="34" charset="0"/>
              <a:cs typeface="Arial" pitchFamily="34" charset="0"/>
            </a:endParaRPr>
          </a:p>
          <a:p>
            <a:pPr lvl="2">
              <a:buClr>
                <a:srgbClr val="DC9E1F"/>
              </a:buClr>
            </a:pPr>
            <a:r>
              <a:rPr lang="en-US" sz="2200" b="1" dirty="0">
                <a:solidFill>
                  <a:schemeClr val="accent5"/>
                </a:solidFill>
                <a:latin typeface="Arial" pitchFamily="34" charset="0"/>
                <a:cs typeface="Arial" pitchFamily="34" charset="0"/>
              </a:rPr>
              <a:t>What do you like about what you do here</a:t>
            </a:r>
            <a:r>
              <a:rPr lang="en-US" sz="2200" b="1" dirty="0" smtClean="0">
                <a:solidFill>
                  <a:schemeClr val="accent5"/>
                </a:solidFill>
                <a:latin typeface="Arial" pitchFamily="34" charset="0"/>
                <a:cs typeface="Arial" pitchFamily="34" charset="0"/>
              </a:rPr>
              <a:t>?</a:t>
            </a:r>
          </a:p>
          <a:p>
            <a:pPr marL="2057160" lvl="8" indent="0">
              <a:buClr>
                <a:srgbClr val="DC9E1F"/>
              </a:buClr>
              <a:buNone/>
            </a:pPr>
            <a:endParaRPr lang="en-US" b="1" dirty="0" smtClean="0">
              <a:solidFill>
                <a:schemeClr val="accent5"/>
              </a:solidFill>
              <a:latin typeface="Arial" pitchFamily="34" charset="0"/>
              <a:cs typeface="Arial" pitchFamily="34" charset="0"/>
            </a:endParaRPr>
          </a:p>
          <a:p>
            <a:pPr lvl="2">
              <a:buClr>
                <a:srgbClr val="DC9E1F"/>
              </a:buClr>
            </a:pPr>
            <a:r>
              <a:rPr lang="en-US" sz="2200" b="1" dirty="0" smtClean="0">
                <a:solidFill>
                  <a:schemeClr val="accent5"/>
                </a:solidFill>
                <a:latin typeface="Arial" pitchFamily="34" charset="0"/>
                <a:cs typeface="Arial" pitchFamily="34" charset="0"/>
              </a:rPr>
              <a:t>What </a:t>
            </a:r>
            <a:r>
              <a:rPr lang="en-US" sz="2200" b="1" dirty="0">
                <a:solidFill>
                  <a:schemeClr val="accent5"/>
                </a:solidFill>
                <a:latin typeface="Arial" pitchFamily="34" charset="0"/>
                <a:cs typeface="Arial" pitchFamily="34" charset="0"/>
              </a:rPr>
              <a:t>do you like about our profession</a:t>
            </a:r>
            <a:r>
              <a:rPr lang="en-US" sz="2200" b="1" dirty="0" smtClean="0">
                <a:solidFill>
                  <a:schemeClr val="accent5"/>
                </a:solidFill>
                <a:latin typeface="Arial" pitchFamily="34" charset="0"/>
                <a:cs typeface="Arial" pitchFamily="34" charset="0"/>
              </a:rPr>
              <a:t>?</a:t>
            </a:r>
          </a:p>
          <a:p>
            <a:pPr marL="1600013" lvl="6" indent="0">
              <a:buClr>
                <a:srgbClr val="DC9E1F"/>
              </a:buClr>
              <a:buNone/>
            </a:pPr>
            <a:endParaRPr lang="en-US" b="1" dirty="0" smtClean="0">
              <a:solidFill>
                <a:schemeClr val="accent5"/>
              </a:solidFill>
              <a:latin typeface="Arial" pitchFamily="34" charset="0"/>
              <a:cs typeface="Arial" pitchFamily="34" charset="0"/>
            </a:endParaRPr>
          </a:p>
          <a:p>
            <a:pPr lvl="2">
              <a:buClr>
                <a:srgbClr val="DC9E1F"/>
              </a:buClr>
            </a:pPr>
            <a:r>
              <a:rPr lang="en-US" sz="2200" b="1" dirty="0" smtClean="0">
                <a:solidFill>
                  <a:schemeClr val="accent5"/>
                </a:solidFill>
                <a:latin typeface="Arial" pitchFamily="34" charset="0"/>
                <a:cs typeface="Arial" pitchFamily="34" charset="0"/>
              </a:rPr>
              <a:t>What </a:t>
            </a:r>
            <a:r>
              <a:rPr lang="en-US" sz="2200" b="1" dirty="0">
                <a:solidFill>
                  <a:schemeClr val="accent5"/>
                </a:solidFill>
                <a:latin typeface="Arial" pitchFamily="34" charset="0"/>
                <a:cs typeface="Arial" pitchFamily="34" charset="0"/>
              </a:rPr>
              <a:t>do you like about our agency when it’s at its </a:t>
            </a:r>
            <a:r>
              <a:rPr lang="en-US" sz="2200" b="1" dirty="0" smtClean="0">
                <a:solidFill>
                  <a:schemeClr val="accent5"/>
                </a:solidFill>
                <a:latin typeface="Arial" pitchFamily="34" charset="0"/>
                <a:cs typeface="Arial" pitchFamily="34" charset="0"/>
              </a:rPr>
              <a:t>best?</a:t>
            </a:r>
          </a:p>
          <a:p>
            <a:pPr marL="2057160" lvl="8" indent="0">
              <a:buClr>
                <a:srgbClr val="DC9E1F"/>
              </a:buClr>
              <a:buNone/>
            </a:pPr>
            <a:endParaRPr lang="en-US" b="1" dirty="0" smtClean="0">
              <a:solidFill>
                <a:schemeClr val="accent5"/>
              </a:solidFill>
              <a:latin typeface="Arial" pitchFamily="34" charset="0"/>
              <a:cs typeface="Arial" pitchFamily="34" charset="0"/>
            </a:endParaRPr>
          </a:p>
          <a:p>
            <a:pPr lvl="2">
              <a:buClr>
                <a:srgbClr val="DC9E1F"/>
              </a:buClr>
            </a:pPr>
            <a:r>
              <a:rPr lang="en-US" sz="2200" b="1" dirty="0" smtClean="0">
                <a:solidFill>
                  <a:schemeClr val="accent5"/>
                </a:solidFill>
                <a:latin typeface="Arial" pitchFamily="34" charset="0"/>
                <a:cs typeface="Arial" pitchFamily="34" charset="0"/>
              </a:rPr>
              <a:t>What </a:t>
            </a:r>
            <a:r>
              <a:rPr lang="en-US" sz="2200" b="1" dirty="0">
                <a:solidFill>
                  <a:schemeClr val="accent5"/>
                </a:solidFill>
                <a:latin typeface="Arial" pitchFamily="34" charset="0"/>
                <a:cs typeface="Arial" pitchFamily="34" charset="0"/>
              </a:rPr>
              <a:t>personal legacy do you want to leave behind</a:t>
            </a:r>
            <a:r>
              <a:rPr lang="en-US" sz="2200" b="1" dirty="0" smtClean="0">
                <a:solidFill>
                  <a:schemeClr val="accent5"/>
                </a:solidFill>
                <a:latin typeface="Arial" pitchFamily="34" charset="0"/>
                <a:cs typeface="Arial" pitchFamily="34" charset="0"/>
              </a:rPr>
              <a:t>?</a:t>
            </a:r>
          </a:p>
          <a:p>
            <a:pPr marL="2057160" lvl="8" indent="0">
              <a:buClr>
                <a:srgbClr val="DC9E1F"/>
              </a:buClr>
              <a:buNone/>
            </a:pPr>
            <a:endParaRPr lang="en-US" b="1" dirty="0" smtClean="0">
              <a:solidFill>
                <a:schemeClr val="accent5"/>
              </a:solidFill>
              <a:latin typeface="Arial" pitchFamily="34" charset="0"/>
              <a:cs typeface="Arial" pitchFamily="34" charset="0"/>
            </a:endParaRPr>
          </a:p>
          <a:p>
            <a:pPr lvl="2">
              <a:buClr>
                <a:srgbClr val="DC9E1F"/>
              </a:buClr>
            </a:pPr>
            <a:r>
              <a:rPr lang="en-US" sz="2200" b="1" dirty="0" smtClean="0">
                <a:solidFill>
                  <a:schemeClr val="accent5"/>
                </a:solidFill>
                <a:latin typeface="Arial" pitchFamily="34" charset="0"/>
                <a:cs typeface="Arial" pitchFamily="34" charset="0"/>
              </a:rPr>
              <a:t>What </a:t>
            </a:r>
            <a:r>
              <a:rPr lang="en-US" sz="2200" b="1" dirty="0">
                <a:solidFill>
                  <a:schemeClr val="accent5"/>
                </a:solidFill>
                <a:latin typeface="Arial" pitchFamily="34" charset="0"/>
                <a:cs typeface="Arial" pitchFamily="34" charset="0"/>
              </a:rPr>
              <a:t>collective legacy should we leave behind?</a:t>
            </a:r>
          </a:p>
          <a:p>
            <a:pPr lvl="2"/>
            <a:endParaRPr lang="en-US" sz="1200" b="1" dirty="0" smtClean="0">
              <a:latin typeface="Arial" pitchFamily="34" charset="0"/>
              <a:cs typeface="Arial" pitchFamily="34" charset="0"/>
            </a:endParaRPr>
          </a:p>
          <a:p>
            <a:pPr lvl="2"/>
            <a:endParaRPr lang="en-US" sz="2200" b="1" dirty="0" smtClean="0">
              <a:latin typeface="Arial" pitchFamily="34" charset="0"/>
              <a:cs typeface="Arial" pitchFamily="34" charset="0"/>
            </a:endParaRPr>
          </a:p>
          <a:p>
            <a:pPr marL="630862" lvl="2" indent="0">
              <a:buNone/>
            </a:pPr>
            <a:endParaRPr lang="en-US" sz="2200" b="1" dirty="0" smtClean="0">
              <a:latin typeface="Arial" pitchFamily="34" charset="0"/>
              <a:cs typeface="Arial" pitchFamily="34" charset="0"/>
            </a:endParaRPr>
          </a:p>
        </p:txBody>
      </p:sp>
    </p:spTree>
    <p:extLst>
      <p:ext uri="{BB962C8B-B14F-4D97-AF65-F5344CB8AC3E}">
        <p14:creationId xmlns:p14="http://schemas.microsoft.com/office/powerpoint/2010/main" val="1765153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3"/>
          </p:nvPr>
        </p:nvSpPr>
        <p:spPr>
          <a:xfrm>
            <a:off x="457490" y="1143000"/>
            <a:ext cx="8229023" cy="4527176"/>
          </a:xfrm>
        </p:spPr>
        <p:txBody>
          <a:bodyPr>
            <a:normAutofit/>
          </a:bodyPr>
          <a:lstStyle/>
          <a:p>
            <a:pPr marL="0" indent="0" algn="ctr">
              <a:buNone/>
            </a:pPr>
            <a:r>
              <a:rPr lang="en-US" sz="3600" b="1" dirty="0" smtClean="0">
                <a:latin typeface="Arial" pitchFamily="34" charset="0"/>
                <a:cs typeface="Arial" pitchFamily="34" charset="0"/>
              </a:rPr>
              <a:t>Three Keys to </a:t>
            </a:r>
          </a:p>
          <a:p>
            <a:pPr marL="0" indent="0" algn="ctr">
              <a:buNone/>
            </a:pPr>
            <a:r>
              <a:rPr lang="en-US" sz="3600" b="1" dirty="0" smtClean="0">
                <a:latin typeface="Arial" pitchFamily="34" charset="0"/>
                <a:cs typeface="Arial" pitchFamily="34" charset="0"/>
              </a:rPr>
              <a:t>Communication Success</a:t>
            </a:r>
          </a:p>
          <a:p>
            <a:pPr marL="0" indent="0" algn="ctr">
              <a:buNone/>
            </a:pPr>
            <a:endParaRPr lang="en-US" b="1" dirty="0" smtClean="0">
              <a:latin typeface="Arial" pitchFamily="34" charset="0"/>
              <a:cs typeface="Arial" pitchFamily="34" charset="0"/>
            </a:endParaRPr>
          </a:p>
          <a:p>
            <a:pPr marL="0" indent="0" algn="ctr">
              <a:buNone/>
            </a:pPr>
            <a:r>
              <a:rPr lang="en-US" sz="3200" b="1" dirty="0" smtClean="0">
                <a:solidFill>
                  <a:schemeClr val="accent5">
                    <a:lumMod val="90000"/>
                    <a:lumOff val="10000"/>
                  </a:schemeClr>
                </a:solidFill>
                <a:latin typeface="Arial" pitchFamily="34" charset="0"/>
                <a:cs typeface="Arial" pitchFamily="34" charset="0"/>
              </a:rPr>
              <a:t>Evaluate</a:t>
            </a:r>
          </a:p>
          <a:p>
            <a:pPr marL="0" indent="0" algn="ctr">
              <a:buNone/>
            </a:pPr>
            <a:endParaRPr lang="en-US" sz="3200" b="1" dirty="0">
              <a:solidFill>
                <a:schemeClr val="accent5">
                  <a:lumMod val="90000"/>
                  <a:lumOff val="10000"/>
                </a:schemeClr>
              </a:solidFill>
              <a:latin typeface="Arial" pitchFamily="34" charset="0"/>
              <a:cs typeface="Arial" pitchFamily="34" charset="0"/>
            </a:endParaRPr>
          </a:p>
          <a:p>
            <a:pPr marL="0" indent="0" algn="ctr">
              <a:buNone/>
            </a:pPr>
            <a:r>
              <a:rPr lang="en-US" sz="3200" b="1" dirty="0" smtClean="0">
                <a:solidFill>
                  <a:schemeClr val="accent5">
                    <a:lumMod val="90000"/>
                    <a:lumOff val="10000"/>
                  </a:schemeClr>
                </a:solidFill>
                <a:latin typeface="Arial" pitchFamily="34" charset="0"/>
                <a:cs typeface="Arial" pitchFamily="34" charset="0"/>
              </a:rPr>
              <a:t>Discuss</a:t>
            </a:r>
          </a:p>
          <a:p>
            <a:pPr marL="0" indent="0" algn="ctr">
              <a:buNone/>
            </a:pPr>
            <a:endParaRPr lang="en-US" sz="3200" b="1" dirty="0">
              <a:solidFill>
                <a:schemeClr val="accent5">
                  <a:lumMod val="90000"/>
                  <a:lumOff val="10000"/>
                </a:schemeClr>
              </a:solidFill>
              <a:latin typeface="Arial" pitchFamily="34" charset="0"/>
              <a:cs typeface="Arial" pitchFamily="34" charset="0"/>
            </a:endParaRPr>
          </a:p>
          <a:p>
            <a:pPr marL="0" indent="0" algn="ctr">
              <a:buNone/>
            </a:pPr>
            <a:r>
              <a:rPr lang="en-US" sz="3200" b="1" dirty="0" smtClean="0">
                <a:solidFill>
                  <a:schemeClr val="accent5">
                    <a:lumMod val="90000"/>
                    <a:lumOff val="10000"/>
                  </a:schemeClr>
                </a:solidFill>
                <a:latin typeface="Arial" pitchFamily="34" charset="0"/>
                <a:cs typeface="Arial" pitchFamily="34" charset="0"/>
              </a:rPr>
              <a:t>Take Action</a:t>
            </a:r>
            <a:endParaRPr lang="en-US" sz="3200" b="1" dirty="0">
              <a:solidFill>
                <a:schemeClr val="accent5">
                  <a:lumMod val="90000"/>
                  <a:lumOff val="10000"/>
                </a:schemeClr>
              </a:solidFill>
              <a:latin typeface="Arial" pitchFamily="34" charset="0"/>
              <a:cs typeface="Arial" pitchFamily="34" charset="0"/>
            </a:endParaRPr>
          </a:p>
        </p:txBody>
      </p:sp>
    </p:spTree>
    <p:extLst>
      <p:ext uri="{BB962C8B-B14F-4D97-AF65-F5344CB8AC3E}">
        <p14:creationId xmlns:p14="http://schemas.microsoft.com/office/powerpoint/2010/main" val="409474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3"/>
          </p:nvPr>
        </p:nvSpPr>
        <p:spPr/>
        <p:txBody>
          <a:bodyPr/>
          <a:lstStyle/>
          <a:p>
            <a:r>
              <a:rPr lang="en-US" dirty="0" smtClean="0"/>
              <a:t>Pitch to Joel:  Joel, any final thoughts on the effectiveness of communication?</a:t>
            </a:r>
            <a:endParaRPr lang="en-US" dirty="0"/>
          </a:p>
        </p:txBody>
      </p:sp>
    </p:spTree>
    <p:extLst>
      <p:ext uri="{BB962C8B-B14F-4D97-AF65-F5344CB8AC3E}">
        <p14:creationId xmlns:p14="http://schemas.microsoft.com/office/powerpoint/2010/main" val="181692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rPr>
              <a:t>Questions?</a:t>
            </a:r>
            <a:endParaRPr lang="en-US" dirty="0">
              <a:solidFill>
                <a:srgbClr val="FF6600"/>
              </a:solidFill>
            </a:endParaRPr>
          </a:p>
        </p:txBody>
      </p:sp>
      <p:sp>
        <p:nvSpPr>
          <p:cNvPr id="3" name="Content Placeholder 2"/>
          <p:cNvSpPr>
            <a:spLocks noGrp="1"/>
          </p:cNvSpPr>
          <p:nvPr>
            <p:ph sz="quarter" idx="13"/>
          </p:nvPr>
        </p:nvSpPr>
        <p:spPr/>
        <p:txBody>
          <a:bodyPr>
            <a:normAutofit fontScale="92500" lnSpcReduction="10000"/>
          </a:bodyPr>
          <a:lstStyle/>
          <a:p>
            <a:pPr marL="109715" indent="0">
              <a:buNone/>
            </a:pPr>
            <a:r>
              <a:rPr lang="en-US" sz="2600" dirty="0" smtClean="0"/>
              <a:t>W.E. “Bill” Burroughs</a:t>
            </a:r>
          </a:p>
          <a:p>
            <a:pPr marL="109715" indent="0">
              <a:buNone/>
            </a:pPr>
            <a:r>
              <a:rPr lang="en-US" sz="2600" dirty="0" smtClean="0"/>
              <a:t>Talon International</a:t>
            </a:r>
          </a:p>
          <a:p>
            <a:pPr marL="109715" indent="0">
              <a:buNone/>
            </a:pPr>
            <a:r>
              <a:rPr lang="en-US" sz="2600" b="1" dirty="0" smtClean="0">
                <a:solidFill>
                  <a:schemeClr val="accent5"/>
                </a:solidFill>
                <a:latin typeface="Arial" pitchFamily="34" charset="0"/>
                <a:cs typeface="Arial" pitchFamily="34" charset="0"/>
              </a:rPr>
              <a:t>972.569.0905</a:t>
            </a:r>
            <a:endParaRPr lang="en-US" sz="2600" dirty="0" smtClean="0"/>
          </a:p>
          <a:p>
            <a:pPr marL="109715" indent="0">
              <a:buNone/>
            </a:pPr>
            <a:r>
              <a:rPr lang="en-US" sz="2600" dirty="0" smtClean="0">
                <a:hlinkClick r:id="rId2"/>
              </a:rPr>
              <a:t>wburroughs</a:t>
            </a:r>
            <a:r>
              <a:rPr lang="en-US" sz="2600" dirty="0">
                <a:hlinkClick r:id="rId2"/>
              </a:rPr>
              <a:t>@</a:t>
            </a:r>
            <a:r>
              <a:rPr lang="en-US" sz="2600" dirty="0" smtClean="0">
                <a:hlinkClick r:id="rId2"/>
              </a:rPr>
              <a:t>taloninternational.org</a:t>
            </a:r>
            <a:endParaRPr lang="en-US" sz="2600" dirty="0" smtClean="0"/>
          </a:p>
          <a:p>
            <a:pPr marL="109715" indent="0">
              <a:buNone/>
            </a:pPr>
            <a:r>
              <a:rPr lang="en-US" sz="2600" dirty="0" smtClean="0">
                <a:solidFill>
                  <a:srgbClr val="0070C0"/>
                </a:solidFill>
                <a:latin typeface="Arial" pitchFamily="34" charset="0"/>
                <a:cs typeface="Arial" pitchFamily="34" charset="0"/>
                <a:hlinkClick r:id="rId3"/>
              </a:rPr>
              <a:t>www.taloninternational.org</a:t>
            </a:r>
            <a:endParaRPr lang="en-US" sz="2600" dirty="0" smtClean="0"/>
          </a:p>
          <a:p>
            <a:pPr marL="109715" indent="0">
              <a:buNone/>
            </a:pPr>
            <a:endParaRPr lang="en-US" dirty="0" smtClean="0"/>
          </a:p>
          <a:p>
            <a:pPr marL="109715" indent="0">
              <a:buNone/>
            </a:pPr>
            <a:endParaRPr lang="en-US" dirty="0"/>
          </a:p>
          <a:p>
            <a:pPr marL="109715" indent="0">
              <a:buNone/>
            </a:pPr>
            <a:r>
              <a:rPr lang="en-US" dirty="0" smtClean="0"/>
              <a:t>Joel </a:t>
            </a:r>
            <a:r>
              <a:rPr lang="en-US" dirty="0" err="1" smtClean="0"/>
              <a:t>Bolante</a:t>
            </a:r>
            <a:r>
              <a:rPr lang="en-US" dirty="0" smtClean="0"/>
              <a:t>, Undersheriff</a:t>
            </a:r>
          </a:p>
          <a:p>
            <a:pPr marL="109715" indent="0">
              <a:buNone/>
            </a:pPr>
            <a:r>
              <a:rPr lang="en-US" dirty="0" smtClean="0"/>
              <a:t>St. Johns Sheriff’s Office</a:t>
            </a:r>
          </a:p>
          <a:p>
            <a:pPr marL="109715" indent="0">
              <a:buNone/>
            </a:pPr>
            <a:r>
              <a:rPr lang="en-US" dirty="0" smtClean="0">
                <a:hlinkClick r:id="rId4"/>
              </a:rPr>
              <a:t>jbolante@sjso.org</a:t>
            </a:r>
            <a:endParaRPr lang="en-US" dirty="0" smtClean="0"/>
          </a:p>
          <a:p>
            <a:pPr marL="109715" indent="0">
              <a:buNone/>
            </a:pPr>
            <a:endParaRPr lang="en-US" dirty="0" smtClean="0"/>
          </a:p>
          <a:p>
            <a:pPr marL="109715" indent="0">
              <a:buNone/>
            </a:pPr>
            <a:endParaRPr lang="en-US" dirty="0"/>
          </a:p>
        </p:txBody>
      </p:sp>
    </p:spTree>
    <p:extLst>
      <p:ext uri="{BB962C8B-B14F-4D97-AF65-F5344CB8AC3E}">
        <p14:creationId xmlns:p14="http://schemas.microsoft.com/office/powerpoint/2010/main" val="55949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2209800"/>
          </a:xfrm>
        </p:spPr>
        <p:txBody>
          <a:bodyPr>
            <a:normAutofit fontScale="90000"/>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t>Generational Differences </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t>in the </a:t>
            </a:r>
            <a:b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b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t>Workforce		</a:t>
            </a:r>
            <a:r>
              <a:rPr lang="en-US"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t/>
            </a:r>
            <a:br>
              <a:rPr lang="en-US"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rPr>
            </a:br>
            <a:endParaRPr lang="en-US" sz="2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Arial" pitchFamily="34" charset="0"/>
            </a:endParaRPr>
          </a:p>
        </p:txBody>
      </p:sp>
      <p:sp>
        <p:nvSpPr>
          <p:cNvPr id="7" name="TextBox 6"/>
          <p:cNvSpPr txBox="1"/>
          <p:nvPr/>
        </p:nvSpPr>
        <p:spPr>
          <a:xfrm>
            <a:off x="2895600" y="4724400"/>
            <a:ext cx="5486400" cy="1015663"/>
          </a:xfrm>
          <a:prstGeom prst="rect">
            <a:avLst/>
          </a:prstGeom>
          <a:noFill/>
        </p:spPr>
        <p:txBody>
          <a:bodyPr wrap="square" rtlCol="0">
            <a:spAutoFit/>
          </a:bodyPr>
          <a:lstStyle/>
          <a:p>
            <a:pPr algn="r"/>
            <a:r>
              <a:rPr lang="en-US" sz="2000" b="1" dirty="0">
                <a:solidFill>
                  <a:schemeClr val="accent5"/>
                </a:solidFill>
                <a:cs typeface="Arial" pitchFamily="34" charset="0"/>
              </a:rPr>
              <a:t>Bill Burroughs, Talon International</a:t>
            </a:r>
            <a:br>
              <a:rPr lang="en-US" sz="2000" b="1" dirty="0">
                <a:solidFill>
                  <a:schemeClr val="accent5"/>
                </a:solidFill>
                <a:cs typeface="Arial" pitchFamily="34" charset="0"/>
              </a:rPr>
            </a:br>
            <a:r>
              <a:rPr lang="en-US" sz="2000" b="1" dirty="0">
                <a:solidFill>
                  <a:schemeClr val="accent5"/>
                </a:solidFill>
                <a:cs typeface="Arial" pitchFamily="34" charset="0"/>
              </a:rPr>
              <a:t>&amp;</a:t>
            </a:r>
            <a:br>
              <a:rPr lang="en-US" sz="2000" b="1" dirty="0">
                <a:solidFill>
                  <a:schemeClr val="accent5"/>
                </a:solidFill>
                <a:cs typeface="Arial" pitchFamily="34" charset="0"/>
              </a:rPr>
            </a:br>
            <a:r>
              <a:rPr lang="en-US" sz="2000" b="1" dirty="0">
                <a:solidFill>
                  <a:schemeClr val="accent5"/>
                </a:solidFill>
                <a:cs typeface="Arial" pitchFamily="34" charset="0"/>
              </a:rPr>
              <a:t>Undersheriff Joel </a:t>
            </a:r>
            <a:r>
              <a:rPr lang="en-US" sz="2000" b="1" dirty="0" err="1">
                <a:solidFill>
                  <a:schemeClr val="accent5"/>
                </a:solidFill>
                <a:cs typeface="Arial" pitchFamily="34" charset="0"/>
              </a:rPr>
              <a:t>Bolante</a:t>
            </a:r>
            <a:r>
              <a:rPr lang="en-US" sz="2000" b="1" dirty="0">
                <a:solidFill>
                  <a:schemeClr val="accent5"/>
                </a:solidFill>
                <a:cs typeface="Arial" pitchFamily="34" charset="0"/>
              </a:rPr>
              <a:t>, St. Johns Sheriffs Office</a:t>
            </a:r>
            <a:endParaRPr lang="en-US" sz="2000" dirty="0"/>
          </a:p>
        </p:txBody>
      </p:sp>
    </p:spTree>
    <p:extLst>
      <p:ext uri="{BB962C8B-B14F-4D97-AF65-F5344CB8AC3E}">
        <p14:creationId xmlns:p14="http://schemas.microsoft.com/office/powerpoint/2010/main" val="447966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8"/>
          <p:cNvSpPr>
            <a:spLocks noGrp="1" noChangeArrowheads="1"/>
          </p:cNvSpPr>
          <p:nvPr>
            <p:ph sz="quarter" idx="13"/>
          </p:nvPr>
        </p:nvSpPr>
        <p:spPr>
          <a:xfrm>
            <a:off x="304800" y="533400"/>
            <a:ext cx="8229023" cy="1219200"/>
          </a:xfrm>
          <a:prstGeom prst="rect">
            <a:avLst/>
          </a:prstGeom>
        </p:spPr>
        <p:txBody>
          <a:bodyPr>
            <a:normAutofit/>
          </a:bodyPr>
          <a:lstStyle/>
          <a:p>
            <a:pPr marL="0" indent="0" algn="ctr">
              <a:buNone/>
            </a:pPr>
            <a:r>
              <a:rPr lang="en-US" sz="3600" b="1" dirty="0" smtClean="0">
                <a:latin typeface="Arial" pitchFamily="34" charset="0"/>
                <a:cs typeface="Arial" pitchFamily="34" charset="0"/>
              </a:rPr>
              <a:t>ENABLING OBJECTIVES</a:t>
            </a:r>
          </a:p>
          <a:p>
            <a:pPr marL="0" indent="0" algn="ctr">
              <a:buNone/>
            </a:pPr>
            <a:endParaRPr lang="en-US" sz="3600" b="1" dirty="0">
              <a:latin typeface="Arial" pitchFamily="34" charset="0"/>
              <a:cs typeface="Arial" pitchFamily="34" charset="0"/>
            </a:endParaRPr>
          </a:p>
          <a:p>
            <a:pPr marL="0" indent="0" algn="ctr">
              <a:buNone/>
            </a:pPr>
            <a:endParaRPr lang="en-US" sz="3600" b="1" dirty="0">
              <a:latin typeface="Arial" pitchFamily="34" charset="0"/>
              <a:cs typeface="Arial" pitchFamily="34" charset="0"/>
            </a:endParaRPr>
          </a:p>
        </p:txBody>
      </p:sp>
      <p:sp>
        <p:nvSpPr>
          <p:cNvPr id="6" name="Rectangle 1029"/>
          <p:cNvSpPr txBox="1">
            <a:spLocks noChangeArrowheads="1"/>
          </p:cNvSpPr>
          <p:nvPr/>
        </p:nvSpPr>
        <p:spPr bwMode="auto">
          <a:xfrm>
            <a:off x="824346" y="1676400"/>
            <a:ext cx="786245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marL="382588" indent="-382588" algn="l" defTabSz="1019175" rtl="0" fontAlgn="base">
              <a:spcBef>
                <a:spcPct val="20000"/>
              </a:spcBef>
              <a:spcAft>
                <a:spcPct val="0"/>
              </a:spcAft>
              <a:buChar char="•"/>
              <a:defRPr sz="3600">
                <a:solidFill>
                  <a:schemeClr val="tx1"/>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a:lstStyle>
          <a:p>
            <a:r>
              <a:rPr lang="en-US" sz="2900" b="1" dirty="0" smtClean="0">
                <a:solidFill>
                  <a:schemeClr val="accent5"/>
                </a:solidFill>
                <a:latin typeface="Arial" pitchFamily="34" charset="0"/>
                <a:cs typeface="Arial" pitchFamily="34" charset="0"/>
              </a:rPr>
              <a:t>To </a:t>
            </a:r>
            <a:r>
              <a:rPr lang="en-US" sz="2900" b="1" dirty="0">
                <a:solidFill>
                  <a:schemeClr val="accent5"/>
                </a:solidFill>
                <a:latin typeface="Arial" pitchFamily="34" charset="0"/>
                <a:cs typeface="Arial" pitchFamily="34" charset="0"/>
              </a:rPr>
              <a:t>identify the distinct generations existing in today’s workforce and understand their primary </a:t>
            </a:r>
            <a:r>
              <a:rPr lang="en-US" sz="2900" b="1" dirty="0" smtClean="0">
                <a:solidFill>
                  <a:schemeClr val="accent5"/>
                </a:solidFill>
                <a:latin typeface="Arial" pitchFamily="34" charset="0"/>
                <a:cs typeface="Arial" pitchFamily="34" charset="0"/>
              </a:rPr>
              <a:t>characteristics</a:t>
            </a:r>
          </a:p>
          <a:p>
            <a:pPr marL="0" indent="0">
              <a:buNone/>
            </a:pPr>
            <a:endParaRPr lang="en-US" sz="2900" b="1" dirty="0">
              <a:solidFill>
                <a:schemeClr val="accent5"/>
              </a:solidFill>
              <a:latin typeface="Arial" pitchFamily="34" charset="0"/>
              <a:cs typeface="Arial" pitchFamily="34" charset="0"/>
            </a:endParaRPr>
          </a:p>
          <a:p>
            <a:r>
              <a:rPr lang="en-US" sz="2900" b="1" dirty="0" smtClean="0">
                <a:solidFill>
                  <a:schemeClr val="accent5"/>
                </a:solidFill>
                <a:latin typeface="Arial" pitchFamily="34" charset="0"/>
                <a:cs typeface="Arial" pitchFamily="34" charset="0"/>
              </a:rPr>
              <a:t>To </a:t>
            </a:r>
            <a:r>
              <a:rPr lang="en-US" sz="2900" b="1" dirty="0">
                <a:solidFill>
                  <a:schemeClr val="accent5"/>
                </a:solidFill>
                <a:latin typeface="Arial" pitchFamily="34" charset="0"/>
                <a:cs typeface="Arial" pitchFamily="34" charset="0"/>
              </a:rPr>
              <a:t>understand the strengths, weaknesses and professional needs of each generation</a:t>
            </a:r>
          </a:p>
          <a:p>
            <a:pPr marL="0" indent="0">
              <a:buNone/>
            </a:pPr>
            <a:endParaRPr lang="en-US" sz="2900" dirty="0">
              <a:solidFill>
                <a:schemeClr val="accent5"/>
              </a:solidFill>
              <a:latin typeface="Arial" pitchFamily="34" charset="0"/>
              <a:cs typeface="Arial" pitchFamily="34" charset="0"/>
            </a:endParaRPr>
          </a:p>
          <a:p>
            <a:pPr>
              <a:lnSpc>
                <a:spcPct val="80000"/>
              </a:lnSpc>
              <a:spcBef>
                <a:spcPct val="0"/>
              </a:spcBef>
            </a:pPr>
            <a:endParaRPr lang="en-US" sz="2900" dirty="0" smtClean="0">
              <a:solidFill>
                <a:schemeClr val="accent5"/>
              </a:solidFill>
              <a:latin typeface="Arial" pitchFamily="34" charset="0"/>
              <a:cs typeface="Arial" pitchFamily="34" charset="0"/>
            </a:endParaRPr>
          </a:p>
          <a:p>
            <a:pPr>
              <a:lnSpc>
                <a:spcPct val="80000"/>
              </a:lnSpc>
              <a:spcBef>
                <a:spcPct val="0"/>
              </a:spcBef>
            </a:pPr>
            <a:endParaRPr lang="en-US" sz="2900" dirty="0" smtClean="0">
              <a:solidFill>
                <a:schemeClr val="accent5"/>
              </a:solidFill>
              <a:latin typeface="Arial" pitchFamily="34" charset="0"/>
              <a:cs typeface="Arial" pitchFamily="34" charset="0"/>
            </a:endParaRPr>
          </a:p>
          <a:p>
            <a:pPr>
              <a:lnSpc>
                <a:spcPct val="80000"/>
              </a:lnSpc>
              <a:spcBef>
                <a:spcPct val="0"/>
              </a:spcBef>
              <a:buFontTx/>
              <a:buNone/>
            </a:pPr>
            <a:endParaRPr lang="en-US" sz="2900" dirty="0">
              <a:solidFill>
                <a:schemeClr val="accent5"/>
              </a:solidFill>
              <a:latin typeface="Arial" pitchFamily="34" charset="0"/>
              <a:cs typeface="Arial" pitchFamily="34" charset="0"/>
            </a:endParaRPr>
          </a:p>
        </p:txBody>
      </p:sp>
    </p:spTree>
    <p:extLst>
      <p:ext uri="{BB962C8B-B14F-4D97-AF65-F5344CB8AC3E}">
        <p14:creationId xmlns:p14="http://schemas.microsoft.com/office/powerpoint/2010/main" val="2370511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3"/>
          </p:nvPr>
        </p:nvSpPr>
        <p:spPr/>
        <p:txBody>
          <a:bodyPr/>
          <a:lstStyle/>
          <a:p>
            <a:r>
              <a:rPr lang="en-US" dirty="0" smtClean="0"/>
              <a:t>Pitch to Joel:  Joel, in your executive position are you seeing distinct generational differences in your agency?</a:t>
            </a:r>
            <a:endParaRPr lang="en-US" dirty="0"/>
          </a:p>
        </p:txBody>
      </p:sp>
    </p:spTree>
    <p:extLst>
      <p:ext uri="{BB962C8B-B14F-4D97-AF65-F5344CB8AC3E}">
        <p14:creationId xmlns:p14="http://schemas.microsoft.com/office/powerpoint/2010/main" val="114810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924800" cy="3124200"/>
          </a:xfrm>
        </p:spPr>
        <p:txBody>
          <a:bodyPr>
            <a:normAutofit/>
          </a:bodyPr>
          <a:lstStyle/>
          <a:p>
            <a:pPr algn="ctr"/>
            <a:r>
              <a:rPr lang="en-US"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rPr>
              <a:t>INTRODUCTION </a:t>
            </a:r>
            <a:r>
              <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rPr>
              <a:t/>
            </a:r>
            <a:br>
              <a:rPr lang="en-US" sz="40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rPr>
            </a:br>
            <a:r>
              <a:rPr lang="en-US"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rPr>
              <a:t>to </a:t>
            </a:r>
            <a:br>
              <a:rPr lang="en-US"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rPr>
            </a:br>
            <a:r>
              <a:rPr lang="en-US" sz="4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pitchFamily="34" charset="0"/>
              </a:rPr>
              <a:t>generations</a:t>
            </a:r>
            <a:endParaRPr lang="en-US" sz="4000" b="1" dirty="0">
              <a:effectLst/>
              <a:latin typeface="Arial" pitchFamily="34" charset="0"/>
              <a:cs typeface="Arial" pitchFamily="34" charset="0"/>
            </a:endParaRPr>
          </a:p>
        </p:txBody>
      </p:sp>
    </p:spTree>
    <p:extLst>
      <p:ext uri="{BB962C8B-B14F-4D97-AF65-F5344CB8AC3E}">
        <p14:creationId xmlns:p14="http://schemas.microsoft.com/office/powerpoint/2010/main" val="2981839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533400"/>
            <a:ext cx="8229023" cy="685800"/>
          </a:xfrm>
        </p:spPr>
        <p:txBody>
          <a:bodyPr/>
          <a:lstStyle/>
          <a:p>
            <a:pPr algn="ctr"/>
            <a:r>
              <a:rPr lang="en-US" sz="3600" b="1" dirty="0">
                <a:effectLst/>
                <a:latin typeface="Arial" pitchFamily="34" charset="0"/>
                <a:cs typeface="Arial" pitchFamily="34" charset="0"/>
              </a:rPr>
              <a:t>Caveats</a:t>
            </a:r>
          </a:p>
        </p:txBody>
      </p:sp>
      <p:sp>
        <p:nvSpPr>
          <p:cNvPr id="122883" name="Rectangle 3"/>
          <p:cNvSpPr>
            <a:spLocks noGrp="1" noChangeArrowheads="1"/>
          </p:cNvSpPr>
          <p:nvPr>
            <p:ph sz="quarter" idx="13"/>
          </p:nvPr>
        </p:nvSpPr>
        <p:spPr>
          <a:xfrm>
            <a:off x="457200" y="1295400"/>
            <a:ext cx="8229023" cy="5212976"/>
          </a:xfrm>
          <a:prstGeom prst="rect">
            <a:avLst/>
          </a:prstGeom>
        </p:spPr>
        <p:txBody>
          <a:bodyPr>
            <a:normAutofit/>
          </a:bodyPr>
          <a:lstStyle/>
          <a:p>
            <a:r>
              <a:rPr lang="en-US" sz="2900" dirty="0">
                <a:latin typeface="Arial" pitchFamily="34" charset="0"/>
                <a:cs typeface="Arial" pitchFamily="34" charset="0"/>
              </a:rPr>
              <a:t>Don’t </a:t>
            </a:r>
            <a:r>
              <a:rPr lang="en-US" sz="2900" dirty="0" smtClean="0">
                <a:latin typeface="Arial" pitchFamily="34" charset="0"/>
                <a:cs typeface="Arial" pitchFamily="34" charset="0"/>
              </a:rPr>
              <a:t>stereotype</a:t>
            </a:r>
          </a:p>
          <a:p>
            <a:pPr marL="2057160" lvl="8" indent="0">
              <a:buNone/>
            </a:pPr>
            <a:endParaRPr lang="en-US" dirty="0">
              <a:latin typeface="Arial" pitchFamily="34" charset="0"/>
              <a:cs typeface="Arial" pitchFamily="34" charset="0"/>
            </a:endParaRPr>
          </a:p>
          <a:p>
            <a:r>
              <a:rPr lang="en-US" sz="2900" dirty="0">
                <a:latin typeface="Arial" pitchFamily="34" charset="0"/>
                <a:cs typeface="Arial" pitchFamily="34" charset="0"/>
              </a:rPr>
              <a:t>Persons of each generation have unique traits and characteristics</a:t>
            </a:r>
          </a:p>
          <a:p>
            <a:pPr marL="1828586" lvl="7" indent="0">
              <a:buNone/>
            </a:pPr>
            <a:endParaRPr lang="en-US" dirty="0" smtClean="0">
              <a:latin typeface="Arial" pitchFamily="34" charset="0"/>
              <a:cs typeface="Arial" pitchFamily="34" charset="0"/>
            </a:endParaRPr>
          </a:p>
          <a:p>
            <a:r>
              <a:rPr lang="en-US" sz="2900" dirty="0" smtClean="0">
                <a:latin typeface="Arial" pitchFamily="34" charset="0"/>
                <a:cs typeface="Arial" pitchFamily="34" charset="0"/>
              </a:rPr>
              <a:t>Cultural </a:t>
            </a:r>
            <a:r>
              <a:rPr lang="en-US" sz="2900" dirty="0">
                <a:latin typeface="Arial" pitchFamily="34" charset="0"/>
                <a:cs typeface="Arial" pitchFamily="34" charset="0"/>
              </a:rPr>
              <a:t>and regional differences</a:t>
            </a:r>
          </a:p>
          <a:p>
            <a:pPr marL="2057160" lvl="8" indent="0">
              <a:buNone/>
            </a:pPr>
            <a:endParaRPr lang="en-US" dirty="0">
              <a:latin typeface="Arial" pitchFamily="34" charset="0"/>
              <a:cs typeface="Arial" pitchFamily="34" charset="0"/>
            </a:endParaRPr>
          </a:p>
          <a:p>
            <a:r>
              <a:rPr lang="en-US" sz="2900" dirty="0" smtClean="0">
                <a:latin typeface="Arial" pitchFamily="34" charset="0"/>
                <a:cs typeface="Arial" pitchFamily="34" charset="0"/>
              </a:rPr>
              <a:t>Use </a:t>
            </a:r>
            <a:r>
              <a:rPr lang="en-US" sz="2900" dirty="0">
                <a:latin typeface="Arial" pitchFamily="34" charset="0"/>
                <a:cs typeface="Arial" pitchFamily="34" charset="0"/>
              </a:rPr>
              <a:t>this information as you think about your organization</a:t>
            </a:r>
          </a:p>
          <a:p>
            <a:pPr marL="2057160" lvl="8" indent="0">
              <a:buNone/>
            </a:pPr>
            <a:endParaRPr lang="en-US" dirty="0" smtClean="0">
              <a:latin typeface="Arial" pitchFamily="34" charset="0"/>
              <a:cs typeface="Arial" pitchFamily="34" charset="0"/>
            </a:endParaRPr>
          </a:p>
          <a:p>
            <a:r>
              <a:rPr lang="en-US" sz="2900" dirty="0" smtClean="0">
                <a:latin typeface="Arial" pitchFamily="34" charset="0"/>
                <a:cs typeface="Arial" pitchFamily="34" charset="0"/>
              </a:rPr>
              <a:t>These </a:t>
            </a:r>
            <a:r>
              <a:rPr lang="en-US" sz="2900" dirty="0">
                <a:latin typeface="Arial" pitchFamily="34" charset="0"/>
                <a:cs typeface="Arial" pitchFamily="34" charset="0"/>
              </a:rPr>
              <a:t>are not absolutes</a:t>
            </a:r>
          </a:p>
        </p:txBody>
      </p:sp>
    </p:spTree>
    <p:extLst>
      <p:ext uri="{BB962C8B-B14F-4D97-AF65-F5344CB8AC3E}">
        <p14:creationId xmlns:p14="http://schemas.microsoft.com/office/powerpoint/2010/main" val="3637128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609600"/>
            <a:ext cx="8229600" cy="1143000"/>
          </a:xfrm>
        </p:spPr>
        <p:txBody>
          <a:bodyPr/>
          <a:lstStyle/>
          <a:p>
            <a:r>
              <a:rPr lang="en-US" sz="3200" b="1" dirty="0" smtClean="0">
                <a:solidFill>
                  <a:schemeClr val="accent5">
                    <a:lumMod val="90000"/>
                    <a:lumOff val="10000"/>
                  </a:schemeClr>
                </a:solidFill>
                <a:effectLst/>
                <a:latin typeface="Arial Black" pitchFamily="34" charset="0"/>
                <a:cs typeface="Arial" pitchFamily="34" charset="0"/>
              </a:rPr>
              <a:t>Traditionalists</a:t>
            </a:r>
            <a:r>
              <a:rPr lang="en-US" sz="3200" b="1" dirty="0" smtClean="0">
                <a:effectLst/>
                <a:latin typeface="Arial" pitchFamily="34" charset="0"/>
                <a:cs typeface="Arial" pitchFamily="34" charset="0"/>
              </a:rPr>
              <a:t> (</a:t>
            </a:r>
            <a:r>
              <a:rPr lang="en-US" sz="2800" b="1" dirty="0" smtClean="0">
                <a:effectLst/>
                <a:latin typeface="Arial" pitchFamily="34" charset="0"/>
                <a:cs typeface="Arial" pitchFamily="34" charset="0"/>
              </a:rPr>
              <a:t>born </a:t>
            </a:r>
            <a:r>
              <a:rPr lang="en-US" sz="3200" b="1" dirty="0" smtClean="0">
                <a:effectLst/>
                <a:latin typeface="Arial" pitchFamily="34" charset="0"/>
                <a:cs typeface="Arial" pitchFamily="34" charset="0"/>
              </a:rPr>
              <a:t>1900 – 1945):</a:t>
            </a:r>
            <a:r>
              <a:rPr lang="en-US" sz="3200" b="1" dirty="0">
                <a:effectLst/>
                <a:latin typeface="Arial" pitchFamily="34" charset="0"/>
                <a:cs typeface="Arial" pitchFamily="34" charset="0"/>
              </a:rPr>
              <a:t/>
            </a:r>
            <a:br>
              <a:rPr lang="en-US" sz="3200" b="1" dirty="0">
                <a:effectLst/>
                <a:latin typeface="Arial" pitchFamily="34" charset="0"/>
                <a:cs typeface="Arial" pitchFamily="34" charset="0"/>
              </a:rPr>
            </a:br>
            <a:r>
              <a:rPr lang="en-US" sz="3200" b="1" dirty="0">
                <a:effectLst/>
                <a:latin typeface="Arial" pitchFamily="34" charset="0"/>
                <a:cs typeface="Arial" pitchFamily="34" charset="0"/>
              </a:rPr>
              <a:t>With this generation, keep it </a:t>
            </a:r>
            <a:r>
              <a:rPr lang="en-US" sz="3200" b="1" i="1" dirty="0">
                <a:solidFill>
                  <a:schemeClr val="accent5">
                    <a:lumMod val="90000"/>
                    <a:lumOff val="10000"/>
                  </a:schemeClr>
                </a:solidFill>
                <a:effectLst/>
                <a:latin typeface="Arial" pitchFamily="34" charset="0"/>
                <a:cs typeface="Arial" pitchFamily="34" charset="0"/>
              </a:rPr>
              <a:t>PERSONAL</a:t>
            </a:r>
          </a:p>
        </p:txBody>
      </p:sp>
      <p:sp>
        <p:nvSpPr>
          <p:cNvPr id="76803" name="Rectangle 3"/>
          <p:cNvSpPr>
            <a:spLocks noGrp="1" noChangeArrowheads="1"/>
          </p:cNvSpPr>
          <p:nvPr>
            <p:ph type="body" sz="half" idx="1"/>
          </p:nvPr>
        </p:nvSpPr>
        <p:spPr>
          <a:xfrm>
            <a:off x="1182688" y="2057400"/>
            <a:ext cx="3810000" cy="4419600"/>
          </a:xfrm>
        </p:spPr>
        <p:txBody>
          <a:bodyPr>
            <a:normAutofit/>
          </a:bodyPr>
          <a:lstStyle/>
          <a:p>
            <a:pPr>
              <a:lnSpc>
                <a:spcPct val="90000"/>
              </a:lnSpc>
              <a:buFont typeface="Wingdings" pitchFamily="2" charset="2"/>
              <a:buNone/>
            </a:pPr>
            <a:r>
              <a:rPr lang="en-US" sz="2400" b="1" dirty="0">
                <a:latin typeface="Arial" pitchFamily="34" charset="0"/>
                <a:cs typeface="Arial" pitchFamily="34" charset="0"/>
              </a:rPr>
              <a:t>P</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Personal</a:t>
            </a:r>
            <a:r>
              <a:rPr lang="en-US" sz="2400" dirty="0">
                <a:latin typeface="Arial" pitchFamily="34" charset="0"/>
                <a:cs typeface="Arial" pitchFamily="34" charset="0"/>
              </a:rPr>
              <a:t> </a:t>
            </a:r>
          </a:p>
          <a:p>
            <a:pPr>
              <a:lnSpc>
                <a:spcPct val="90000"/>
              </a:lnSpc>
              <a:buFont typeface="Wingdings" pitchFamily="2" charset="2"/>
              <a:buNone/>
            </a:pPr>
            <a:r>
              <a:rPr lang="en-US" sz="2400" b="1" dirty="0">
                <a:latin typeface="Arial" pitchFamily="34" charset="0"/>
                <a:cs typeface="Arial" pitchFamily="34" charset="0"/>
              </a:rPr>
              <a:t>E</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Experience</a:t>
            </a:r>
          </a:p>
          <a:p>
            <a:pPr>
              <a:lnSpc>
                <a:spcPct val="90000"/>
              </a:lnSpc>
              <a:buFont typeface="Wingdings" pitchFamily="2" charset="2"/>
              <a:buNone/>
            </a:pPr>
            <a:r>
              <a:rPr lang="en-US" sz="2400" b="1" dirty="0">
                <a:latin typeface="Arial" pitchFamily="34" charset="0"/>
                <a:cs typeface="Arial" pitchFamily="34" charset="0"/>
              </a:rPr>
              <a:t>R</a:t>
            </a:r>
            <a:r>
              <a:rPr lang="en-US" sz="2400" dirty="0">
                <a:latin typeface="Arial" pitchFamily="34" charset="0"/>
                <a:cs typeface="Arial" pitchFamily="34" charset="0"/>
              </a:rPr>
              <a:t> 	</a:t>
            </a:r>
            <a:r>
              <a:rPr lang="en-US" sz="2400" dirty="0" smtClean="0">
                <a:solidFill>
                  <a:srgbClr val="FF0000"/>
                </a:solidFill>
                <a:latin typeface="Arial" pitchFamily="34" charset="0"/>
                <a:cs typeface="Arial" pitchFamily="34" charset="0"/>
              </a:rPr>
              <a:t>Roles</a:t>
            </a:r>
            <a:endParaRPr lang="en-US" sz="2400" dirty="0">
              <a:solidFill>
                <a:srgbClr val="FF0000"/>
              </a:solidFill>
              <a:latin typeface="Arial" pitchFamily="34" charset="0"/>
              <a:cs typeface="Arial" pitchFamily="34" charset="0"/>
            </a:endParaRPr>
          </a:p>
          <a:p>
            <a:pPr>
              <a:lnSpc>
                <a:spcPct val="90000"/>
              </a:lnSpc>
              <a:buFont typeface="Wingdings" pitchFamily="2" charset="2"/>
              <a:buNone/>
            </a:pPr>
            <a:r>
              <a:rPr lang="en-US" sz="2400" b="1" dirty="0">
                <a:latin typeface="Arial" pitchFamily="34" charset="0"/>
                <a:cs typeface="Arial" pitchFamily="34" charset="0"/>
              </a:rPr>
              <a:t>S</a:t>
            </a:r>
            <a:r>
              <a:rPr lang="en-US" sz="2400" dirty="0">
                <a:latin typeface="Arial" pitchFamily="34" charset="0"/>
                <a:cs typeface="Arial" pitchFamily="34" charset="0"/>
              </a:rPr>
              <a:t> </a:t>
            </a:r>
            <a:r>
              <a:rPr lang="en-US" sz="2400" dirty="0" smtClean="0">
                <a:latin typeface="Arial" pitchFamily="34" charset="0"/>
                <a:cs typeface="Arial" pitchFamily="34" charset="0"/>
              </a:rPr>
              <a:t>	</a:t>
            </a:r>
            <a:r>
              <a:rPr lang="en-US" sz="2400" dirty="0" smtClean="0">
                <a:solidFill>
                  <a:srgbClr val="FF0000"/>
                </a:solidFill>
                <a:latin typeface="Arial" pitchFamily="34" charset="0"/>
                <a:cs typeface="Arial" pitchFamily="34" charset="0"/>
              </a:rPr>
              <a:t>Stability</a:t>
            </a:r>
            <a:endParaRPr lang="en-US" sz="2400" dirty="0">
              <a:solidFill>
                <a:srgbClr val="FF0000"/>
              </a:solidFill>
              <a:latin typeface="Arial" pitchFamily="34" charset="0"/>
              <a:cs typeface="Arial" pitchFamily="34" charset="0"/>
            </a:endParaRPr>
          </a:p>
          <a:p>
            <a:pPr>
              <a:lnSpc>
                <a:spcPct val="90000"/>
              </a:lnSpc>
              <a:buFont typeface="Wingdings" pitchFamily="2" charset="2"/>
              <a:buNone/>
            </a:pPr>
            <a:r>
              <a:rPr lang="en-US" sz="2400" b="1" dirty="0">
                <a:latin typeface="Arial" pitchFamily="34" charset="0"/>
                <a:cs typeface="Arial" pitchFamily="34" charset="0"/>
              </a:rPr>
              <a:t>O</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Order</a:t>
            </a:r>
          </a:p>
          <a:p>
            <a:pPr>
              <a:lnSpc>
                <a:spcPct val="90000"/>
              </a:lnSpc>
              <a:buFont typeface="Wingdings" pitchFamily="2" charset="2"/>
              <a:buNone/>
            </a:pPr>
            <a:r>
              <a:rPr lang="en-US" sz="2400" b="1" dirty="0">
                <a:latin typeface="Arial" pitchFamily="34" charset="0"/>
                <a:cs typeface="Arial" pitchFamily="34" charset="0"/>
              </a:rPr>
              <a:t>N</a:t>
            </a:r>
            <a:r>
              <a:rPr lang="en-US" sz="2400" dirty="0">
                <a:latin typeface="Arial" pitchFamily="34" charset="0"/>
                <a:cs typeface="Arial" pitchFamily="34" charset="0"/>
              </a:rPr>
              <a:t> 	</a:t>
            </a:r>
            <a:r>
              <a:rPr lang="en-US" sz="2400" dirty="0" smtClean="0">
                <a:solidFill>
                  <a:srgbClr val="FF0000"/>
                </a:solidFill>
                <a:latin typeface="Arial" pitchFamily="34" charset="0"/>
                <a:cs typeface="Arial" pitchFamily="34" charset="0"/>
              </a:rPr>
              <a:t>Novices</a:t>
            </a:r>
            <a:endParaRPr lang="en-US" sz="2400" dirty="0">
              <a:solidFill>
                <a:srgbClr val="FF0000"/>
              </a:solidFill>
              <a:latin typeface="Arial" pitchFamily="34" charset="0"/>
              <a:cs typeface="Arial" pitchFamily="34" charset="0"/>
            </a:endParaRPr>
          </a:p>
          <a:p>
            <a:pPr>
              <a:lnSpc>
                <a:spcPct val="90000"/>
              </a:lnSpc>
              <a:buFont typeface="Wingdings" pitchFamily="2" charset="2"/>
              <a:buNone/>
            </a:pPr>
            <a:r>
              <a:rPr lang="en-US" sz="2400" b="1" dirty="0">
                <a:latin typeface="Arial" pitchFamily="34" charset="0"/>
                <a:cs typeface="Arial" pitchFamily="34" charset="0"/>
              </a:rPr>
              <a:t>A</a:t>
            </a:r>
            <a:r>
              <a:rPr lang="en-US" sz="2400" dirty="0">
                <a:latin typeface="Arial" pitchFamily="34" charset="0"/>
                <a:cs typeface="Arial" pitchFamily="34" charset="0"/>
              </a:rPr>
              <a:t> 	</a:t>
            </a:r>
            <a:r>
              <a:rPr lang="en-US" sz="2400" dirty="0" smtClean="0">
                <a:solidFill>
                  <a:srgbClr val="FF0000"/>
                </a:solidFill>
                <a:latin typeface="Arial" pitchFamily="34" charset="0"/>
                <a:cs typeface="Arial" pitchFamily="34" charset="0"/>
              </a:rPr>
              <a:t>Acknowledge</a:t>
            </a:r>
          </a:p>
          <a:p>
            <a:pPr>
              <a:lnSpc>
                <a:spcPct val="90000"/>
              </a:lnSpc>
              <a:buFont typeface="Wingdings" pitchFamily="2" charset="2"/>
              <a:buNone/>
            </a:pPr>
            <a:r>
              <a:rPr lang="en-US" sz="2400" b="1" dirty="0" smtClean="0">
                <a:latin typeface="Arial" pitchFamily="34" charset="0"/>
                <a:cs typeface="Arial" pitchFamily="34" charset="0"/>
              </a:rPr>
              <a:t>L</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Lose</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6697" y="1905000"/>
            <a:ext cx="2570238" cy="3238500"/>
          </a:xfrm>
        </p:spPr>
      </p:pic>
    </p:spTree>
    <p:extLst>
      <p:ext uri="{BB962C8B-B14F-4D97-AF65-F5344CB8AC3E}">
        <p14:creationId xmlns:p14="http://schemas.microsoft.com/office/powerpoint/2010/main" val="97806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sz="quarter" idx="13"/>
          </p:nvPr>
        </p:nvSpPr>
        <p:spPr>
          <a:xfrm>
            <a:off x="1143000" y="1905000"/>
            <a:ext cx="3810000" cy="4114800"/>
          </a:xfrm>
          <a:prstGeom prst="rect">
            <a:avLst/>
          </a:prstGeom>
        </p:spPr>
        <p:txBody>
          <a:bodyPr>
            <a:normAutofit/>
          </a:bodyPr>
          <a:lstStyle/>
          <a:p>
            <a:pPr>
              <a:lnSpc>
                <a:spcPct val="90000"/>
              </a:lnSpc>
              <a:buFont typeface="Wingdings" pitchFamily="2" charset="2"/>
              <a:buNone/>
            </a:pPr>
            <a:r>
              <a:rPr lang="en-US" sz="2600" b="1" dirty="0">
                <a:latin typeface="Arial" pitchFamily="34" charset="0"/>
                <a:cs typeface="Arial" pitchFamily="34" charset="0"/>
              </a:rPr>
              <a:t>C</a:t>
            </a:r>
            <a:r>
              <a:rPr lang="en-US" sz="2600" dirty="0">
                <a:latin typeface="Arial" pitchFamily="34" charset="0"/>
                <a:cs typeface="Arial" pitchFamily="34" charset="0"/>
              </a:rPr>
              <a:t>		</a:t>
            </a:r>
            <a:r>
              <a:rPr lang="en-US" sz="2600" dirty="0">
                <a:solidFill>
                  <a:srgbClr val="FF0000"/>
                </a:solidFill>
                <a:latin typeface="Arial" pitchFamily="34" charset="0"/>
                <a:cs typeface="Arial" pitchFamily="34" charset="0"/>
              </a:rPr>
              <a:t>Correctness </a:t>
            </a:r>
          </a:p>
          <a:p>
            <a:pPr>
              <a:lnSpc>
                <a:spcPct val="90000"/>
              </a:lnSpc>
              <a:buFont typeface="Wingdings" pitchFamily="2" charset="2"/>
              <a:buNone/>
            </a:pPr>
            <a:r>
              <a:rPr lang="en-US" sz="2600" b="1" dirty="0">
                <a:latin typeface="Arial" pitchFamily="34" charset="0"/>
                <a:cs typeface="Arial" pitchFamily="34" charset="0"/>
              </a:rPr>
              <a:t>O</a:t>
            </a:r>
            <a:r>
              <a:rPr lang="en-US" sz="2600" dirty="0">
                <a:latin typeface="Arial" pitchFamily="34" charset="0"/>
                <a:cs typeface="Arial" pitchFamily="34" charset="0"/>
              </a:rPr>
              <a:t>	</a:t>
            </a:r>
            <a:r>
              <a:rPr lang="en-US" sz="2600" dirty="0" smtClean="0">
                <a:solidFill>
                  <a:srgbClr val="FF0000"/>
                </a:solidFill>
                <a:latin typeface="Arial" pitchFamily="34" charset="0"/>
                <a:cs typeface="Arial" pitchFamily="34" charset="0"/>
              </a:rPr>
              <a:t>One-on-one </a:t>
            </a:r>
            <a:endParaRPr lang="en-US" sz="2600" dirty="0">
              <a:solidFill>
                <a:srgbClr val="FF0000"/>
              </a:solidFill>
              <a:latin typeface="Arial" pitchFamily="34" charset="0"/>
              <a:cs typeface="Arial" pitchFamily="34" charset="0"/>
            </a:endParaRPr>
          </a:p>
          <a:p>
            <a:pPr>
              <a:lnSpc>
                <a:spcPct val="90000"/>
              </a:lnSpc>
              <a:buFont typeface="Wingdings" pitchFamily="2" charset="2"/>
              <a:buNone/>
            </a:pPr>
            <a:r>
              <a:rPr lang="en-US" sz="2600" b="1" dirty="0">
                <a:latin typeface="Arial" pitchFamily="34" charset="0"/>
                <a:cs typeface="Arial" pitchFamily="34" charset="0"/>
              </a:rPr>
              <a:t>N</a:t>
            </a:r>
            <a:r>
              <a:rPr lang="en-US" sz="2600" dirty="0">
                <a:latin typeface="Arial" pitchFamily="34" charset="0"/>
                <a:cs typeface="Arial" pitchFamily="34" charset="0"/>
              </a:rPr>
              <a:t>		</a:t>
            </a:r>
            <a:r>
              <a:rPr lang="en-US" sz="2600" dirty="0">
                <a:solidFill>
                  <a:srgbClr val="FF0000"/>
                </a:solidFill>
                <a:latin typeface="Arial" pitchFamily="34" charset="0"/>
                <a:cs typeface="Arial" pitchFamily="34" charset="0"/>
              </a:rPr>
              <a:t>Notice </a:t>
            </a:r>
          </a:p>
          <a:p>
            <a:pPr>
              <a:lnSpc>
                <a:spcPct val="90000"/>
              </a:lnSpc>
              <a:buFont typeface="Wingdings" pitchFamily="2" charset="2"/>
              <a:buNone/>
            </a:pPr>
            <a:r>
              <a:rPr lang="en-US" sz="2600" b="1" dirty="0">
                <a:latin typeface="Arial" pitchFamily="34" charset="0"/>
                <a:cs typeface="Arial" pitchFamily="34" charset="0"/>
              </a:rPr>
              <a:t>S</a:t>
            </a:r>
            <a:r>
              <a:rPr lang="en-US" sz="2600" dirty="0">
                <a:latin typeface="Arial" pitchFamily="34" charset="0"/>
                <a:cs typeface="Arial" pitchFamily="34" charset="0"/>
              </a:rPr>
              <a:t>		</a:t>
            </a:r>
            <a:r>
              <a:rPr lang="en-US" sz="2600" dirty="0">
                <a:solidFill>
                  <a:srgbClr val="FF0000"/>
                </a:solidFill>
                <a:latin typeface="Arial" pitchFamily="34" charset="0"/>
                <a:cs typeface="Arial" pitchFamily="34" charset="0"/>
              </a:rPr>
              <a:t>Support</a:t>
            </a:r>
          </a:p>
          <a:p>
            <a:pPr>
              <a:lnSpc>
                <a:spcPct val="90000"/>
              </a:lnSpc>
              <a:buFont typeface="Wingdings" pitchFamily="2" charset="2"/>
              <a:buNone/>
            </a:pPr>
            <a:r>
              <a:rPr lang="en-US" sz="2600" b="1" dirty="0">
                <a:latin typeface="Arial" pitchFamily="34" charset="0"/>
                <a:cs typeface="Arial" pitchFamily="34" charset="0"/>
              </a:rPr>
              <a:t>E</a:t>
            </a:r>
            <a:r>
              <a:rPr lang="en-US" sz="2600" dirty="0">
                <a:latin typeface="Arial" pitchFamily="34" charset="0"/>
                <a:cs typeface="Arial" pitchFamily="34" charset="0"/>
              </a:rPr>
              <a:t>		</a:t>
            </a:r>
            <a:r>
              <a:rPr lang="en-US" sz="2600" dirty="0">
                <a:solidFill>
                  <a:srgbClr val="FF0000"/>
                </a:solidFill>
                <a:latin typeface="Arial" pitchFamily="34" charset="0"/>
                <a:cs typeface="Arial" pitchFamily="34" charset="0"/>
              </a:rPr>
              <a:t>Engaged</a:t>
            </a:r>
          </a:p>
          <a:p>
            <a:pPr>
              <a:lnSpc>
                <a:spcPct val="90000"/>
              </a:lnSpc>
              <a:buFont typeface="Wingdings" pitchFamily="2" charset="2"/>
              <a:buNone/>
            </a:pPr>
            <a:r>
              <a:rPr lang="en-US" sz="2600" b="1" dirty="0">
                <a:latin typeface="Arial" pitchFamily="34" charset="0"/>
                <a:cs typeface="Arial" pitchFamily="34" charset="0"/>
              </a:rPr>
              <a:t>N</a:t>
            </a:r>
            <a:r>
              <a:rPr lang="en-US" sz="2600" dirty="0">
                <a:solidFill>
                  <a:schemeClr val="hlink"/>
                </a:solidFill>
                <a:latin typeface="Arial" pitchFamily="34" charset="0"/>
                <a:cs typeface="Arial" pitchFamily="34" charset="0"/>
              </a:rPr>
              <a:t>		</a:t>
            </a:r>
            <a:r>
              <a:rPr lang="en-US" sz="2600" dirty="0">
                <a:solidFill>
                  <a:srgbClr val="FF0000"/>
                </a:solidFill>
                <a:latin typeface="Arial" pitchFamily="34" charset="0"/>
                <a:cs typeface="Arial" pitchFamily="34" charset="0"/>
              </a:rPr>
              <a:t>Negativity</a:t>
            </a:r>
          </a:p>
          <a:p>
            <a:pPr>
              <a:lnSpc>
                <a:spcPct val="90000"/>
              </a:lnSpc>
              <a:buFont typeface="Wingdings" pitchFamily="2" charset="2"/>
              <a:buNone/>
            </a:pPr>
            <a:r>
              <a:rPr lang="en-US" sz="2600" b="1" dirty="0">
                <a:latin typeface="Arial" pitchFamily="34" charset="0"/>
                <a:cs typeface="Arial" pitchFamily="34" charset="0"/>
              </a:rPr>
              <a:t>S</a:t>
            </a:r>
            <a:r>
              <a:rPr lang="en-US" sz="2600" dirty="0">
                <a:solidFill>
                  <a:schemeClr val="hlink"/>
                </a:solidFill>
                <a:latin typeface="Arial" pitchFamily="34" charset="0"/>
                <a:cs typeface="Arial" pitchFamily="34" charset="0"/>
              </a:rPr>
              <a:t> 	</a:t>
            </a:r>
            <a:r>
              <a:rPr lang="en-US" sz="2600" dirty="0" smtClean="0">
                <a:solidFill>
                  <a:srgbClr val="FF0000"/>
                </a:solidFill>
                <a:latin typeface="Arial" pitchFamily="34" charset="0"/>
                <a:cs typeface="Arial" pitchFamily="34" charset="0"/>
              </a:rPr>
              <a:t>Strengthen</a:t>
            </a:r>
            <a:endParaRPr lang="en-US" sz="2600" dirty="0">
              <a:solidFill>
                <a:srgbClr val="FF0000"/>
              </a:solidFill>
              <a:latin typeface="Arial" pitchFamily="34" charset="0"/>
              <a:cs typeface="Arial" pitchFamily="34" charset="0"/>
            </a:endParaRPr>
          </a:p>
          <a:p>
            <a:pPr>
              <a:lnSpc>
                <a:spcPct val="90000"/>
              </a:lnSpc>
              <a:buFont typeface="Wingdings" pitchFamily="2" charset="2"/>
              <a:buNone/>
            </a:pPr>
            <a:r>
              <a:rPr lang="en-US" sz="2600" b="1" dirty="0">
                <a:latin typeface="Arial" pitchFamily="34" charset="0"/>
                <a:cs typeface="Arial" pitchFamily="34" charset="0"/>
              </a:rPr>
              <a:t>U</a:t>
            </a:r>
            <a:r>
              <a:rPr lang="en-US" sz="2600" dirty="0">
                <a:solidFill>
                  <a:schemeClr val="hlink"/>
                </a:solidFill>
                <a:latin typeface="Arial" pitchFamily="34" charset="0"/>
                <a:cs typeface="Arial" pitchFamily="34" charset="0"/>
              </a:rPr>
              <a:t>		</a:t>
            </a:r>
            <a:r>
              <a:rPr lang="en-US" sz="2600" dirty="0">
                <a:solidFill>
                  <a:srgbClr val="FF0000"/>
                </a:solidFill>
                <a:latin typeface="Arial" pitchFamily="34" charset="0"/>
                <a:cs typeface="Arial" pitchFamily="34" charset="0"/>
              </a:rPr>
              <a:t>Use</a:t>
            </a:r>
          </a:p>
          <a:p>
            <a:pPr>
              <a:lnSpc>
                <a:spcPct val="90000"/>
              </a:lnSpc>
              <a:buFont typeface="Wingdings" pitchFamily="2" charset="2"/>
              <a:buNone/>
            </a:pPr>
            <a:r>
              <a:rPr lang="en-US" sz="2600" b="1" dirty="0">
                <a:latin typeface="Arial" pitchFamily="34" charset="0"/>
                <a:cs typeface="Arial" pitchFamily="34" charset="0"/>
              </a:rPr>
              <a:t>S</a:t>
            </a:r>
            <a:r>
              <a:rPr lang="en-US" sz="2600" dirty="0">
                <a:solidFill>
                  <a:schemeClr val="hlink"/>
                </a:solidFill>
                <a:latin typeface="Arial" pitchFamily="34" charset="0"/>
                <a:cs typeface="Arial" pitchFamily="34" charset="0"/>
              </a:rPr>
              <a:t>		</a:t>
            </a:r>
            <a:r>
              <a:rPr lang="en-US" sz="2600" dirty="0">
                <a:solidFill>
                  <a:srgbClr val="FF0000"/>
                </a:solidFill>
                <a:latin typeface="Arial" pitchFamily="34" charset="0"/>
                <a:cs typeface="Arial" pitchFamily="34" charset="0"/>
              </a:rPr>
              <a:t>Show</a:t>
            </a:r>
          </a:p>
        </p:txBody>
      </p:sp>
      <p:sp>
        <p:nvSpPr>
          <p:cNvPr id="82948" name="Rectangle 4"/>
          <p:cNvSpPr>
            <a:spLocks noGrp="1" noChangeArrowheads="1"/>
          </p:cNvSpPr>
          <p:nvPr>
            <p:ph sz="quarter" idx="14"/>
          </p:nvPr>
        </p:nvSpPr>
        <p:spPr>
          <a:xfrm>
            <a:off x="5105400" y="1752600"/>
            <a:ext cx="3810000" cy="4114800"/>
          </a:xfrm>
          <a:prstGeom prst="rect">
            <a:avLst/>
          </a:prstGeom>
        </p:spPr>
        <p:txBody>
          <a:bodyPr/>
          <a:lstStyle/>
          <a:p>
            <a:pPr>
              <a:buFont typeface="Wingdings" pitchFamily="2" charset="2"/>
              <a:buNone/>
            </a:pPr>
            <a:endParaRPr lang="en-US" dirty="0"/>
          </a:p>
          <a:p>
            <a:pPr>
              <a:buFont typeface="Wingdings" pitchFamily="2" charset="2"/>
              <a:buNone/>
            </a:pPr>
            <a:endParaRPr lang="en-US" dirty="0"/>
          </a:p>
        </p:txBody>
      </p:sp>
      <p:sp>
        <p:nvSpPr>
          <p:cNvPr id="82946" name="Rectangle 2"/>
          <p:cNvSpPr>
            <a:spLocks noGrp="1" noChangeArrowheads="1"/>
          </p:cNvSpPr>
          <p:nvPr>
            <p:ph type="title"/>
          </p:nvPr>
        </p:nvSpPr>
        <p:spPr>
          <a:xfrm>
            <a:off x="457200" y="457200"/>
            <a:ext cx="8402947" cy="1143000"/>
          </a:xfrm>
        </p:spPr>
        <p:txBody>
          <a:bodyPr>
            <a:normAutofit/>
          </a:bodyPr>
          <a:lstStyle/>
          <a:p>
            <a:r>
              <a:rPr lang="en-US" sz="3000" b="1" dirty="0">
                <a:solidFill>
                  <a:schemeClr val="accent5">
                    <a:lumMod val="90000"/>
                    <a:lumOff val="10000"/>
                  </a:schemeClr>
                </a:solidFill>
                <a:effectLst/>
                <a:latin typeface="Arial Black" pitchFamily="34" charset="0"/>
                <a:cs typeface="Arial" pitchFamily="34" charset="0"/>
              </a:rPr>
              <a:t>Baby </a:t>
            </a:r>
            <a:r>
              <a:rPr lang="en-US" sz="3000" b="1" dirty="0" smtClean="0">
                <a:solidFill>
                  <a:schemeClr val="accent5">
                    <a:lumMod val="90000"/>
                    <a:lumOff val="10000"/>
                  </a:schemeClr>
                </a:solidFill>
                <a:effectLst/>
                <a:latin typeface="Arial Black" pitchFamily="34" charset="0"/>
                <a:cs typeface="Arial" pitchFamily="34" charset="0"/>
              </a:rPr>
              <a:t>Boomers </a:t>
            </a:r>
            <a:r>
              <a:rPr lang="en-US" sz="3000" b="1" dirty="0" smtClean="0">
                <a:effectLst/>
                <a:latin typeface="Arial" pitchFamily="34" charset="0"/>
                <a:cs typeface="Arial" pitchFamily="34" charset="0"/>
              </a:rPr>
              <a:t>(born 1946 – 1964):</a:t>
            </a:r>
            <a:r>
              <a:rPr lang="en-US" sz="3000" b="1" dirty="0">
                <a:effectLst/>
                <a:latin typeface="Arial" pitchFamily="34" charset="0"/>
                <a:cs typeface="Arial" pitchFamily="34" charset="0"/>
              </a:rPr>
              <a:t/>
            </a:r>
            <a:br>
              <a:rPr lang="en-US" sz="3000" b="1" dirty="0">
                <a:effectLst/>
                <a:latin typeface="Arial" pitchFamily="34" charset="0"/>
                <a:cs typeface="Arial" pitchFamily="34" charset="0"/>
              </a:rPr>
            </a:br>
            <a:r>
              <a:rPr lang="en-US" sz="3000" b="1" dirty="0">
                <a:effectLst/>
                <a:latin typeface="Arial" pitchFamily="34" charset="0"/>
                <a:cs typeface="Arial" pitchFamily="34" charset="0"/>
              </a:rPr>
              <a:t>To </a:t>
            </a:r>
            <a:r>
              <a:rPr lang="en-US" sz="3000" b="1" dirty="0" smtClean="0">
                <a:effectLst/>
                <a:latin typeface="Arial" pitchFamily="34" charset="0"/>
                <a:cs typeface="Arial" pitchFamily="34" charset="0"/>
              </a:rPr>
              <a:t>Lead this </a:t>
            </a:r>
            <a:r>
              <a:rPr lang="en-US" sz="3000" b="1" dirty="0">
                <a:effectLst/>
                <a:latin typeface="Arial" pitchFamily="34" charset="0"/>
                <a:cs typeface="Arial" pitchFamily="34" charset="0"/>
              </a:rPr>
              <a:t>Generation, seek </a:t>
            </a:r>
            <a:r>
              <a:rPr lang="en-US" sz="3000" b="1" i="1" dirty="0">
                <a:solidFill>
                  <a:schemeClr val="accent5">
                    <a:lumMod val="90000"/>
                    <a:lumOff val="10000"/>
                  </a:schemeClr>
                </a:solidFill>
                <a:effectLst/>
                <a:latin typeface="Arial" pitchFamily="34" charset="0"/>
                <a:cs typeface="Arial" pitchFamily="34" charset="0"/>
              </a:rPr>
              <a:t>CONSENSUS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590800"/>
            <a:ext cx="2474024" cy="2011680"/>
          </a:xfrm>
          <a:prstGeom prst="rect">
            <a:avLst/>
          </a:prstGeom>
        </p:spPr>
      </p:pic>
    </p:spTree>
    <p:extLst>
      <p:ext uri="{BB962C8B-B14F-4D97-AF65-F5344CB8AC3E}">
        <p14:creationId xmlns:p14="http://schemas.microsoft.com/office/powerpoint/2010/main" val="442362338"/>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al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Tal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2_Tal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FL Sheriffs Webinar Template">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1119</Words>
  <Application>Microsoft Office PowerPoint</Application>
  <PresentationFormat>On-screen Show (4:3)</PresentationFormat>
  <Paragraphs>243</Paragraphs>
  <Slides>29</Slides>
  <Notes>9</Notes>
  <HiddenSlides>5</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Talon</vt:lpstr>
      <vt:lpstr>1_Talon</vt:lpstr>
      <vt:lpstr>2_Talon</vt:lpstr>
      <vt:lpstr>FL Sheriffs Webinar Template</vt:lpstr>
      <vt:lpstr>FLORIDA SHERIFFS  ASSOCIATION</vt:lpstr>
      <vt:lpstr>FSA Webinar Series</vt:lpstr>
      <vt:lpstr>Generational Differences  in the  Workforce   </vt:lpstr>
      <vt:lpstr>PowerPoint Presentation</vt:lpstr>
      <vt:lpstr>QUESTION</vt:lpstr>
      <vt:lpstr>INTRODUCTION  to  generations</vt:lpstr>
      <vt:lpstr>Caveats</vt:lpstr>
      <vt:lpstr>Traditionalists (born 1900 – 1945): With this generation, keep it PERSONAL</vt:lpstr>
      <vt:lpstr>Baby Boomers (born 1946 – 1964): To Lead this Generation, seek CONSENSUS</vt:lpstr>
      <vt:lpstr>Generation X (born 1965 -1980): With this generation, grow INDEPENDENCE</vt:lpstr>
      <vt:lpstr>Millennials (born 1981 – 1999): This workforce group is HOPEFUL</vt:lpstr>
      <vt:lpstr>QUESTION</vt:lpstr>
      <vt:lpstr>PowerPoint Presentation</vt:lpstr>
      <vt:lpstr>PowerPoint Presentation</vt:lpstr>
      <vt:lpstr>PowerPoint Presentation</vt:lpstr>
      <vt:lpstr>PowerPoint Presentation</vt:lpstr>
      <vt:lpstr>PowerPoint Presentation</vt:lpstr>
      <vt:lpstr>QUESTION</vt:lpstr>
      <vt:lpstr>CORE VALUES and BELIEFS in the WORKPLACE</vt:lpstr>
      <vt:lpstr>PowerPoint Presentation</vt:lpstr>
      <vt:lpstr>CORE VALUES and BELIEFS in the WORKPLACE</vt:lpstr>
      <vt:lpstr>PowerPoint Presentation</vt:lpstr>
      <vt:lpstr>COMMUNICATION AND CHAIN OF COMMAND</vt:lpstr>
      <vt:lpstr>COMMUNICATION AND CHAIN OF COMMAND</vt:lpstr>
      <vt:lpstr>QUESTION</vt:lpstr>
      <vt:lpstr>PowerPoint Presentation</vt:lpstr>
      <vt:lpstr>PowerPoint Presentation</vt:lpstr>
      <vt:lpstr>QUESTION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Burroughs</dc:creator>
  <cp:lastModifiedBy>Eric Owens</cp:lastModifiedBy>
  <cp:revision>32</cp:revision>
  <dcterms:created xsi:type="dcterms:W3CDTF">2012-06-19T13:46:13Z</dcterms:created>
  <dcterms:modified xsi:type="dcterms:W3CDTF">2013-04-16T11:58:34Z</dcterms:modified>
</cp:coreProperties>
</file>