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1" r:id="rId3"/>
    <p:sldId id="267" r:id="rId4"/>
    <p:sldId id="268" r:id="rId5"/>
    <p:sldId id="270" r:id="rId6"/>
    <p:sldId id="274" r:id="rId7"/>
    <p:sldId id="275" r:id="rId8"/>
    <p:sldId id="271" r:id="rId9"/>
    <p:sldId id="273" r:id="rId10"/>
    <p:sldId id="269" r:id="rId11"/>
    <p:sldId id="258" r:id="rId12"/>
    <p:sldId id="259" r:id="rId13"/>
    <p:sldId id="260" r:id="rId14"/>
    <p:sldId id="265" r:id="rId15"/>
    <p:sldId id="277" r:id="rId16"/>
    <p:sldId id="264" r:id="rId17"/>
    <p:sldId id="262" r:id="rId18"/>
    <p:sldId id="263" r:id="rId19"/>
    <p:sldId id="278" r:id="rId20"/>
    <p:sldId id="276" r:id="rId21"/>
    <p:sldId id="272" r:id="rId22"/>
    <p:sldId id="26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065373-9F9B-41B2-B067-6C15A0DDAE69}" type="datetimeFigureOut">
              <a:rPr lang="en-US" smtClean="0"/>
              <a:pPr/>
              <a:t>4/6/2015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9C4DA-DA13-45B9-BD2A-E09C8718EC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E9C4DA-DA13-45B9-BD2A-E09C8718ECA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171847A-BD19-40E0-A1FA-DC8446CEB5D8}"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C901-E1FE-46C7-8E4C-DCFA819086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1847A-BD19-40E0-A1FA-DC8446CEB5D8}"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1847A-BD19-40E0-A1FA-DC8446CEB5D8}" type="datetimeFigureOut">
              <a:rPr lang="en-US" smtClean="0"/>
              <a:pPr/>
              <a:t>4/6/2015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1847A-BD19-40E0-A1FA-DC8446CEB5D8}"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71847A-BD19-40E0-A1FA-DC8446CEB5D8}"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C901-E1FE-46C7-8E4C-DCFA819086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71847A-BD19-40E0-A1FA-DC8446CEB5D8}"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71847A-BD19-40E0-A1FA-DC8446CEB5D8}" type="datetimeFigureOut">
              <a:rPr lang="en-US" smtClean="0"/>
              <a:pPr/>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71847A-BD19-40E0-A1FA-DC8446CEB5D8}" type="datetimeFigureOut">
              <a:rPr lang="en-US" smtClean="0"/>
              <a:pPr/>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1847A-BD19-40E0-A1FA-DC8446CEB5D8}" type="datetimeFigureOut">
              <a:rPr lang="en-US" smtClean="0"/>
              <a:pPr/>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1C901-E1FE-46C7-8E4C-DCFA81908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71847A-BD19-40E0-A1FA-DC8446CEB5D8}"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1C901-E1FE-46C7-8E4C-DCFA819086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171847A-BD19-40E0-A1FA-DC8446CEB5D8}" type="datetimeFigureOut">
              <a:rPr lang="en-US" smtClean="0"/>
              <a:pPr/>
              <a:t>4/6/2015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8A1C901-E1FE-46C7-8E4C-DCFA819086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171847A-BD19-40E0-A1FA-DC8446CEB5D8}" type="datetimeFigureOut">
              <a:rPr lang="en-US" smtClean="0"/>
              <a:pPr/>
              <a:t>4/6/2015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8A1C901-E1FE-46C7-8E4C-DCFA81908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ved=0CAMQjRw&amp;url=http://www.copshop.com/mm5/merchant.mvc?Screen=CTGY&amp;Category_Code=PALM-SO&amp;ei=PlgcVdbdHcaxsAShgILICg&amp;bvm=bv.89744112,d.cWc&amp;psig=AFQjCNFglNmEMRLFCq5cE_nMmwnHHukxUA&amp;ust=1428007358525713"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m/url?sa=i&amp;rct=j&amp;q=&amp;esrc=s&amp;frm=1&amp;source=images&amp;cd=&amp;cad=rja&amp;uact=8&amp;ved=0CAMQjRw&amp;url=http://www.palmbeachpost.com/news/news/local-govt-politics/63-apply-for-palm-beach-county-ig-job-so-far/ndG9f/&amp;ei=1FgcVdyaLM20sASdjYDwDg&amp;bvm=bv.89744112,d.cWc&amp;psig=AFQjCNHRyVWRY1iTIDIy5M1yC3HgL8nL8w&amp;ust=142800750876910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pps-mi.org/issue/re-entry-and-recidivi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CAcQjRw&amp;url=http://www.naahp.org/AboutUs/NAAHPCommittees.aspx&amp;ei=S2IcVdPWMKmIsQT944KwCw&amp;bvm=bv.89744112,d.cWc&amp;psig=AFQjCNFg_cGcOQWbtUr8HezzhRrSWrQ92w&amp;ust=142800992621869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Juvenile Reentry Programs</a:t>
            </a:r>
            <a:br>
              <a:rPr lang="en-US" smtClean="0"/>
            </a:br>
            <a:r>
              <a:rPr lang="en-US" smtClean="0"/>
              <a:t>Palm Beach County</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p>
            <a:r>
              <a:rPr lang="en-US" sz="2000" dirty="0" err="1" smtClean="0"/>
              <a:t>Rodrick</a:t>
            </a:r>
            <a:r>
              <a:rPr lang="en-US" sz="2000" dirty="0" smtClean="0"/>
              <a:t> White, Palm Beach County Sheriff’s Office</a:t>
            </a:r>
          </a:p>
          <a:p>
            <a:r>
              <a:rPr lang="en-US" dirty="0" smtClean="0"/>
              <a:t>Tamara Starks, Palm Beach County Sherriff’s Office</a:t>
            </a:r>
            <a:endParaRPr lang="en-US" sz="2000" dirty="0" smtClean="0"/>
          </a:p>
          <a:p>
            <a:r>
              <a:rPr lang="en-US" sz="2000" dirty="0" smtClean="0"/>
              <a:t>Shahzia Jackson, Palm Beach County Criminal Justice Commission</a:t>
            </a:r>
            <a:endParaRPr lang="en-US" sz="2000" dirty="0"/>
          </a:p>
        </p:txBody>
      </p:sp>
      <p:pic>
        <p:nvPicPr>
          <p:cNvPr id="21506" name="Picture 2" descr="https://encrypted-tbn0.gstatic.com/images?q=tbn:ANd9GcRzKiKoA976ol5YttZ8ypF6GeVmMtE6Eri2IFSja8iRaBPHb4fGaVfiQF8">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2362200"/>
            <a:ext cx="943556" cy="893233"/>
          </a:xfrm>
          <a:prstGeom prst="rect">
            <a:avLst/>
          </a:prstGeom>
          <a:noFill/>
          <a:ln>
            <a:solidFill>
              <a:schemeClr val="bg1"/>
            </a:solidFill>
          </a:ln>
        </p:spPr>
      </p:pic>
      <p:pic>
        <p:nvPicPr>
          <p:cNvPr id="21510" name="Picture 6" descr="https://encrypted-tbn3.gstatic.com/images?q=tbn:ANd9GcRHnzpCnuSv4Lrfn7f86UtV8pTaux9SYaYul_h4vw-Yn-C1BjnRN-q-tQ4">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90800" y="2438400"/>
            <a:ext cx="875847" cy="860481"/>
          </a:xfrm>
          <a:prstGeom prst="rect">
            <a:avLst/>
          </a:prstGeom>
          <a:solidFill>
            <a:schemeClr val="bg1">
              <a:alpha val="0"/>
            </a:schemeClr>
          </a:solidFill>
        </p:spPr>
      </p:pic>
      <p:pic>
        <p:nvPicPr>
          <p:cNvPr id="21512" name="Picture 8" descr="CJC 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 y="2362200"/>
            <a:ext cx="891771" cy="885826"/>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355848"/>
            <a:ext cx="8458200" cy="1673352"/>
          </a:xfrm>
        </p:spPr>
        <p:txBody>
          <a:bodyPr/>
          <a:lstStyle/>
          <a:p>
            <a:r>
              <a:rPr lang="en-US" dirty="0" smtClean="0"/>
              <a:t>Palm Beach County Sherriff's Office </a:t>
            </a:r>
            <a:endParaRPr lang="en-US" dirty="0"/>
          </a:p>
        </p:txBody>
      </p:sp>
      <p:sp>
        <p:nvSpPr>
          <p:cNvPr id="3" name="Subtitle 2"/>
          <p:cNvSpPr>
            <a:spLocks noGrp="1"/>
          </p:cNvSpPr>
          <p:nvPr>
            <p:ph type="subTitle" idx="1"/>
          </p:nvPr>
        </p:nvSpPr>
        <p:spPr/>
        <p:txBody>
          <a:bodyPr>
            <a:normAutofit/>
          </a:bodyPr>
          <a:lstStyle/>
          <a:p>
            <a:r>
              <a:rPr lang="en-US" sz="4400" i="1" dirty="0" smtClean="0"/>
              <a:t>Juvenile Programs</a:t>
            </a:r>
            <a:endParaRPr lang="en-US" sz="44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Inmate Programs</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Faith-based</a:t>
            </a:r>
          </a:p>
          <a:p>
            <a:r>
              <a:rPr lang="en-US" dirty="0" smtClean="0"/>
              <a:t>Education</a:t>
            </a:r>
          </a:p>
          <a:p>
            <a:r>
              <a:rPr lang="en-US" dirty="0" smtClean="0"/>
              <a:t>Reentry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 Transition </a:t>
            </a:r>
            <a:endParaRPr lang="en-US" dirty="0"/>
          </a:p>
        </p:txBody>
      </p:sp>
      <p:sp>
        <p:nvSpPr>
          <p:cNvPr id="3" name="Content Placeholder 2"/>
          <p:cNvSpPr>
            <a:spLocks noGrp="1"/>
          </p:cNvSpPr>
          <p:nvPr>
            <p:ph idx="1"/>
          </p:nvPr>
        </p:nvSpPr>
        <p:spPr/>
        <p:txBody>
          <a:bodyPr/>
          <a:lstStyle/>
          <a:p>
            <a:r>
              <a:rPr lang="en-US" dirty="0" smtClean="0"/>
              <a:t>Education Transition Meetings</a:t>
            </a:r>
          </a:p>
          <a:p>
            <a:r>
              <a:rPr lang="en-US" dirty="0" smtClean="0"/>
              <a:t>Youth meets providers</a:t>
            </a:r>
          </a:p>
          <a:p>
            <a:r>
              <a:rPr lang="en-US" dirty="0" smtClean="0"/>
              <a:t>Transition Planning</a:t>
            </a:r>
            <a:endParaRPr lang="en-US" dirty="0"/>
          </a:p>
        </p:txBody>
      </p:sp>
      <p:pic>
        <p:nvPicPr>
          <p:cNvPr id="23555" name="Picture 3" descr="C:\Users\sajackson\AppData\Local\Microsoft\Windows\Temporary Internet Files\Content.IE5\TI4AXOI1\24175-Clipart-Illustration-Of-Two-Light-Blue-Business-Men-Sitting-Across-From-Eachother-At-A-Table-During-A-Meeting[1].jpg"/>
          <p:cNvPicPr>
            <a:picLocks noChangeAspect="1" noChangeArrowheads="1"/>
          </p:cNvPicPr>
          <p:nvPr/>
        </p:nvPicPr>
        <p:blipFill>
          <a:blip r:embed="rId2" cstate="print"/>
          <a:srcRect/>
          <a:stretch>
            <a:fillRect/>
          </a:stretch>
        </p:blipFill>
        <p:spPr bwMode="auto">
          <a:xfrm>
            <a:off x="6324600" y="3967481"/>
            <a:ext cx="2457449" cy="25666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Connecting youth to community</a:t>
            </a:r>
            <a:endParaRPr lang="en-US" sz="3200" dirty="0"/>
          </a:p>
        </p:txBody>
      </p:sp>
      <p:sp>
        <p:nvSpPr>
          <p:cNvPr id="3" name="Content Placeholder 2"/>
          <p:cNvSpPr>
            <a:spLocks noGrp="1"/>
          </p:cNvSpPr>
          <p:nvPr>
            <p:ph type="subTitle" idx="1"/>
          </p:nvPr>
        </p:nvSpPr>
        <p:spPr>
          <a:xfrm>
            <a:off x="228600" y="1828800"/>
            <a:ext cx="8686800" cy="1499616"/>
          </a:xfrm>
        </p:spPr>
        <p:txBody>
          <a:bodyPr>
            <a:normAutofit fontScale="77500" lnSpcReduction="20000"/>
          </a:bodyPr>
          <a:lstStyle/>
          <a:p>
            <a:pPr>
              <a:buNone/>
            </a:pPr>
            <a:r>
              <a:rPr lang="en-US" sz="7700" dirty="0" smtClean="0"/>
              <a:t>Back to A Future Initiative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 Future</a:t>
            </a:r>
            <a:endParaRPr lang="en-US" dirty="0"/>
          </a:p>
        </p:txBody>
      </p:sp>
      <p:sp>
        <p:nvSpPr>
          <p:cNvPr id="3" name="Content Placeholder 2"/>
          <p:cNvSpPr>
            <a:spLocks noGrp="1"/>
          </p:cNvSpPr>
          <p:nvPr>
            <p:ph idx="1"/>
          </p:nvPr>
        </p:nvSpPr>
        <p:spPr>
          <a:xfrm>
            <a:off x="457200" y="1828800"/>
            <a:ext cx="8229600" cy="4572000"/>
          </a:xfrm>
        </p:spPr>
        <p:txBody>
          <a:bodyPr>
            <a:normAutofit fontScale="92500" lnSpcReduction="20000"/>
          </a:bodyPr>
          <a:lstStyle/>
          <a:p>
            <a:endParaRPr lang="en-US" dirty="0" smtClean="0"/>
          </a:p>
          <a:p>
            <a:r>
              <a:rPr lang="en-US" dirty="0" smtClean="0"/>
              <a:t>Began in early 2014</a:t>
            </a:r>
          </a:p>
          <a:p>
            <a:r>
              <a:rPr lang="en-US" dirty="0" smtClean="0"/>
              <a:t>Funded by OJJDP</a:t>
            </a:r>
          </a:p>
          <a:p>
            <a:r>
              <a:rPr lang="en-US" dirty="0" smtClean="0"/>
              <a:t>BTAF is a Palm Beach County Initiative for juveniles returning home from commitment and County Jail</a:t>
            </a:r>
          </a:p>
          <a:p>
            <a:r>
              <a:rPr lang="en-US" b="1" dirty="0" smtClean="0"/>
              <a:t>Eligibility: </a:t>
            </a:r>
            <a:r>
              <a:rPr lang="en-US" dirty="0" smtClean="0"/>
              <a:t>Under 18 at enrollment, assessed as mod-high risk, and returning home from residential commitment or County Jail</a:t>
            </a:r>
          </a:p>
          <a:p>
            <a:r>
              <a:rPr lang="en-US" dirty="0" smtClean="0"/>
              <a:t>Developed by the Juvenile Reentry Subcommittee</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BTAF Partners</a:t>
            </a:r>
            <a:endParaRPr lang="en-US" dirty="0"/>
          </a:p>
        </p:txBody>
      </p:sp>
      <p:sp>
        <p:nvSpPr>
          <p:cNvPr id="3" name="Content Placeholder 2"/>
          <p:cNvSpPr>
            <a:spLocks noGrp="1"/>
          </p:cNvSpPr>
          <p:nvPr>
            <p:ph idx="1"/>
          </p:nvPr>
        </p:nvSpPr>
        <p:spPr/>
        <p:txBody>
          <a:bodyPr/>
          <a:lstStyle/>
          <a:p>
            <a:r>
              <a:rPr lang="en-US" dirty="0" smtClean="0"/>
              <a:t>University of Miami </a:t>
            </a:r>
          </a:p>
          <a:p>
            <a:r>
              <a:rPr lang="en-US" dirty="0" smtClean="0"/>
              <a:t>Department of Juvenile Justice </a:t>
            </a:r>
          </a:p>
          <a:p>
            <a:r>
              <a:rPr lang="en-US" dirty="0" smtClean="0"/>
              <a:t>Palm Beach County Sheriff’s Office</a:t>
            </a:r>
          </a:p>
          <a:p>
            <a:r>
              <a:rPr lang="en-US" dirty="0" smtClean="0"/>
              <a:t>Gulfstream Goodwill </a:t>
            </a:r>
          </a:p>
          <a:p>
            <a:r>
              <a:rPr lang="en-US" dirty="0" smtClean="0"/>
              <a:t>Choice to Change </a:t>
            </a:r>
          </a:p>
          <a:p>
            <a:r>
              <a:rPr lang="en-US" dirty="0" smtClean="0"/>
              <a:t>The Lord’s Place</a:t>
            </a:r>
          </a:p>
          <a:p>
            <a:r>
              <a:rPr lang="en-US" dirty="0" smtClean="0"/>
              <a:t>Palm Beach County School District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533400"/>
            <a:ext cx="8686800" cy="5867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Criminogenic</a:t>
            </a:r>
            <a:r>
              <a:rPr lang="en-US" dirty="0" smtClean="0"/>
              <a:t> Needs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Antisocial behaviors, patterns, cognition, and peers</a:t>
            </a:r>
          </a:p>
          <a:p>
            <a:pPr lvl="1"/>
            <a:r>
              <a:rPr lang="en-US" dirty="0" smtClean="0"/>
              <a:t>Aggression Replacement Training</a:t>
            </a:r>
          </a:p>
          <a:p>
            <a:pPr lvl="1"/>
            <a:r>
              <a:rPr lang="en-US" dirty="0" smtClean="0"/>
              <a:t>Life Skills</a:t>
            </a:r>
          </a:p>
          <a:p>
            <a:r>
              <a:rPr lang="en-US" dirty="0" smtClean="0"/>
              <a:t>Family</a:t>
            </a:r>
          </a:p>
          <a:p>
            <a:pPr lvl="1"/>
            <a:r>
              <a:rPr lang="en-US" dirty="0" smtClean="0"/>
              <a:t>Family Intervention Choice to Change 102</a:t>
            </a:r>
          </a:p>
          <a:p>
            <a:r>
              <a:rPr lang="en-US" dirty="0" smtClean="0"/>
              <a:t>School/Work</a:t>
            </a:r>
          </a:p>
          <a:p>
            <a:pPr lvl="1"/>
            <a:r>
              <a:rPr lang="en-US" dirty="0" smtClean="0"/>
              <a:t>Job readiness, GED, Vocational school, education assistance</a:t>
            </a:r>
          </a:p>
          <a:p>
            <a:r>
              <a:rPr lang="en-US" dirty="0" smtClean="0"/>
              <a:t>Leisure/Recreation</a:t>
            </a:r>
          </a:p>
          <a:p>
            <a:pPr lvl="1"/>
            <a:r>
              <a:rPr lang="en-US" dirty="0" smtClean="0"/>
              <a:t>Pro-social activities</a:t>
            </a:r>
          </a:p>
          <a:p>
            <a:r>
              <a:rPr lang="en-US" dirty="0" smtClean="0"/>
              <a:t>Substance abuse/Mental Health</a:t>
            </a:r>
          </a:p>
          <a:p>
            <a:pPr lvl="1"/>
            <a:r>
              <a:rPr lang="en-US" dirty="0" smtClean="0"/>
              <a:t>Mental health and/or substance abuse counseling</a:t>
            </a:r>
          </a:p>
          <a:p>
            <a:pPr lvl="1"/>
            <a:r>
              <a:rPr lang="en-US" dirty="0" smtClean="0"/>
              <a:t>Support groups</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services</a:t>
            </a:r>
            <a:endParaRPr lang="en-US" dirty="0"/>
          </a:p>
        </p:txBody>
      </p:sp>
      <p:sp>
        <p:nvSpPr>
          <p:cNvPr id="3" name="Content Placeholder 2"/>
          <p:cNvSpPr>
            <a:spLocks noGrp="1"/>
          </p:cNvSpPr>
          <p:nvPr>
            <p:ph idx="1"/>
          </p:nvPr>
        </p:nvSpPr>
        <p:spPr/>
        <p:txBody>
          <a:bodyPr/>
          <a:lstStyle/>
          <a:p>
            <a:r>
              <a:rPr lang="en-US" dirty="0" smtClean="0"/>
              <a:t>Case management</a:t>
            </a:r>
          </a:p>
          <a:p>
            <a:r>
              <a:rPr lang="en-US" dirty="0" smtClean="0"/>
              <a:t>Restitution &amp; community service</a:t>
            </a:r>
          </a:p>
          <a:p>
            <a:r>
              <a:rPr lang="en-US" dirty="0" smtClean="0"/>
              <a:t>And other individual needs</a:t>
            </a:r>
          </a:p>
          <a:p>
            <a:r>
              <a:rPr lang="en-US" dirty="0" smtClean="0">
                <a:solidFill>
                  <a:srgbClr val="FF0000"/>
                </a:solidFill>
              </a:rPr>
              <a:t>New! </a:t>
            </a:r>
            <a:r>
              <a:rPr lang="en-US" dirty="0" smtClean="0"/>
              <a:t>Reentry Hearings </a:t>
            </a:r>
          </a:p>
          <a:p>
            <a:r>
              <a:rPr lang="en-US" dirty="0" smtClean="0">
                <a:solidFill>
                  <a:srgbClr val="FF0000"/>
                </a:solidFill>
              </a:rPr>
              <a:t>New! </a:t>
            </a:r>
            <a:r>
              <a:rPr lang="en-US" dirty="0" smtClean="0"/>
              <a:t>Mentoring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idx="1"/>
          </p:nvPr>
        </p:nvPicPr>
        <p:blipFill>
          <a:blip r:embed="rId2" cstate="print"/>
          <a:srcRect/>
          <a:stretch>
            <a:fillRect/>
          </a:stretch>
        </p:blipFill>
        <p:spPr bwMode="auto">
          <a:xfrm>
            <a:off x="3276600" y="152400"/>
            <a:ext cx="5404363" cy="6705600"/>
          </a:xfrm>
          <a:prstGeom prst="rect">
            <a:avLst/>
          </a:prstGeom>
          <a:noFill/>
          <a:ln w="9525">
            <a:noFill/>
            <a:miter lim="800000"/>
            <a:headEnd/>
            <a:tailEnd/>
          </a:ln>
        </p:spPr>
      </p:pic>
      <p:sp>
        <p:nvSpPr>
          <p:cNvPr id="8" name="TextBox 7"/>
          <p:cNvSpPr txBox="1"/>
          <p:nvPr/>
        </p:nvSpPr>
        <p:spPr>
          <a:xfrm>
            <a:off x="228600" y="1752600"/>
            <a:ext cx="3124200" cy="3416320"/>
          </a:xfrm>
          <a:prstGeom prst="rect">
            <a:avLst/>
          </a:prstGeom>
          <a:noFill/>
        </p:spPr>
        <p:txBody>
          <a:bodyPr wrap="square" rtlCol="0">
            <a:spAutoFit/>
          </a:bodyPr>
          <a:lstStyle/>
          <a:p>
            <a:r>
              <a:rPr lang="en-US" sz="5400" b="1" dirty="0" smtClean="0"/>
              <a:t>Reentry Pre-Release Hearing</a:t>
            </a:r>
            <a:endParaRPr 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686800" cy="3733800"/>
          </a:xfrm>
        </p:spPr>
        <p:txBody>
          <a:bodyPr>
            <a:normAutofit/>
          </a:bodyPr>
          <a:lstStyle/>
          <a:p>
            <a:pPr algn="ctr"/>
            <a:r>
              <a:rPr lang="en-US" sz="2800" b="1" i="1" dirty="0" smtClean="0"/>
              <a:t>Based on a study of 42 juveniles (2012): </a:t>
            </a:r>
          </a:p>
          <a:p>
            <a:pPr algn="ctr"/>
            <a:endParaRPr lang="en-US" sz="2800" b="1" i="1" dirty="0" smtClean="0"/>
          </a:p>
          <a:p>
            <a:pPr algn="ctr"/>
            <a:r>
              <a:rPr lang="en-US" sz="2800" b="1" i="1" dirty="0" smtClean="0">
                <a:solidFill>
                  <a:srgbClr val="FF0000"/>
                </a:solidFill>
              </a:rPr>
              <a:t>*Recidivism rate in PBC is 50% (re-arrest) for juveniles</a:t>
            </a:r>
          </a:p>
          <a:p>
            <a:pPr algn="ctr">
              <a:buFont typeface="Arial" charset="0"/>
              <a:buChar char="•"/>
            </a:pPr>
            <a:endParaRPr lang="en-US" sz="2800" b="1" i="1" dirty="0" smtClean="0"/>
          </a:p>
          <a:p>
            <a:pPr algn="ctr">
              <a:buFont typeface="Arial" charset="0"/>
              <a:buChar char="•"/>
            </a:pPr>
            <a:r>
              <a:rPr lang="en-US" sz="2800" b="1" i="1" dirty="0" smtClean="0"/>
              <a:t>33% had a mental health illness</a:t>
            </a:r>
          </a:p>
          <a:p>
            <a:pPr algn="ctr">
              <a:buFont typeface="Arial" charset="0"/>
              <a:buChar char="•"/>
            </a:pPr>
            <a:r>
              <a:rPr lang="en-US" sz="2800" b="1" i="1" dirty="0" smtClean="0"/>
              <a:t>31% were on psychotropic medication at some point</a:t>
            </a:r>
          </a:p>
          <a:p>
            <a:pPr algn="ctr">
              <a:buFont typeface="Arial" charset="0"/>
              <a:buChar char="•"/>
            </a:pPr>
            <a:r>
              <a:rPr lang="en-US" sz="2800" b="1" i="1" dirty="0" smtClean="0"/>
              <a:t>24% gang involved</a:t>
            </a:r>
          </a:p>
          <a:p>
            <a:pPr algn="ctr">
              <a:buFont typeface="Arial" charset="0"/>
              <a:buChar char="•"/>
            </a:pPr>
            <a:r>
              <a:rPr lang="en-US" sz="2800" b="1" i="1" dirty="0" smtClean="0"/>
              <a:t>5% in foster care</a:t>
            </a:r>
          </a:p>
          <a:p>
            <a:endParaRPr lang="en-US" dirty="0"/>
          </a:p>
        </p:txBody>
      </p:sp>
      <p:sp>
        <p:nvSpPr>
          <p:cNvPr id="4" name="TextBox 3"/>
          <p:cNvSpPr txBox="1"/>
          <p:nvPr/>
        </p:nvSpPr>
        <p:spPr>
          <a:xfrm>
            <a:off x="1066800" y="5257800"/>
            <a:ext cx="7315200" cy="923330"/>
          </a:xfrm>
          <a:prstGeom prst="rect">
            <a:avLst/>
          </a:prstGeom>
          <a:noFill/>
        </p:spPr>
        <p:txBody>
          <a:bodyPr wrap="square" rtlCol="0">
            <a:spAutoFit/>
          </a:bodyPr>
          <a:lstStyle/>
          <a:p>
            <a:r>
              <a:rPr lang="en-US" dirty="0" smtClean="0"/>
              <a:t>Data Source: 2012 study of Palm Beach County juveniles returning home from commitment and county jail done by the University of Miami</a:t>
            </a:r>
          </a:p>
          <a:p>
            <a:r>
              <a:rPr lang="en-US" dirty="0" smtClean="0"/>
              <a:t>*currently working on adjudication/conviction recidivism rate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t>
            </a:r>
            <a:endParaRPr lang="en-US" dirty="0"/>
          </a:p>
        </p:txBody>
      </p:sp>
      <p:sp>
        <p:nvSpPr>
          <p:cNvPr id="3" name="Content Placeholder 2"/>
          <p:cNvSpPr>
            <a:spLocks noGrp="1"/>
          </p:cNvSpPr>
          <p:nvPr>
            <p:ph idx="1"/>
          </p:nvPr>
        </p:nvSpPr>
        <p:spPr/>
        <p:txBody>
          <a:bodyPr/>
          <a:lstStyle/>
          <a:p>
            <a:r>
              <a:rPr lang="en-US" dirty="0" smtClean="0"/>
              <a:t>To date: </a:t>
            </a:r>
          </a:p>
          <a:p>
            <a:pPr lvl="1"/>
            <a:r>
              <a:rPr lang="en-US" dirty="0" smtClean="0"/>
              <a:t>96 juveniles served</a:t>
            </a:r>
          </a:p>
          <a:p>
            <a:pPr lvl="1"/>
            <a:r>
              <a:rPr lang="en-US" dirty="0" smtClean="0"/>
              <a:t>25 re-arrests</a:t>
            </a:r>
          </a:p>
          <a:p>
            <a:pPr lvl="1"/>
            <a:r>
              <a:rPr lang="en-US" dirty="0" smtClean="0"/>
              <a:t>26% re-arrest recidivism rate </a:t>
            </a:r>
          </a:p>
          <a:p>
            <a:pPr lvl="1"/>
            <a:r>
              <a:rPr lang="en-US" dirty="0" smtClean="0"/>
              <a:t>78 are in school and/or employed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Juvenile Reentry </a:t>
            </a:r>
            <a:endParaRPr lang="en-US" dirty="0"/>
          </a:p>
        </p:txBody>
      </p:sp>
      <p:sp>
        <p:nvSpPr>
          <p:cNvPr id="3" name="Content Placeholder 2"/>
          <p:cNvSpPr>
            <a:spLocks noGrp="1"/>
          </p:cNvSpPr>
          <p:nvPr>
            <p:ph idx="1"/>
          </p:nvPr>
        </p:nvSpPr>
        <p:spPr/>
        <p:txBody>
          <a:bodyPr/>
          <a:lstStyle/>
          <a:p>
            <a:pPr>
              <a:buNone/>
            </a:pPr>
            <a:r>
              <a:rPr lang="en-US" dirty="0" smtClean="0"/>
              <a:t>Systems resistant to change</a:t>
            </a:r>
          </a:p>
          <a:p>
            <a:pPr>
              <a:buNone/>
            </a:pPr>
            <a:r>
              <a:rPr lang="en-US" dirty="0" smtClean="0"/>
              <a:t>Funding</a:t>
            </a:r>
          </a:p>
          <a:p>
            <a:pPr>
              <a:buNone/>
            </a:pPr>
            <a:r>
              <a:rPr lang="en-US" dirty="0" smtClean="0"/>
              <a:t>Linking juveniles to appropriate treatment</a:t>
            </a:r>
          </a:p>
          <a:p>
            <a:pPr>
              <a:buNone/>
            </a:pPr>
            <a:r>
              <a:rPr lang="en-US" dirty="0" smtClean="0"/>
              <a:t>Lack of family support</a:t>
            </a:r>
          </a:p>
          <a:p>
            <a:pPr>
              <a:buNone/>
            </a:pPr>
            <a:r>
              <a:rPr lang="en-US" dirty="0" smtClean="0"/>
              <a:t>Lack of appropriate educational and/or vocational settings</a:t>
            </a:r>
          </a:p>
          <a:p>
            <a:pPr>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2050" name="Picture 2" descr="20150319_130353"/>
          <p:cNvPicPr>
            <a:picLocks noChangeAspect="1" noChangeArrowheads="1"/>
          </p:cNvPicPr>
          <p:nvPr/>
        </p:nvPicPr>
        <p:blipFill>
          <a:blip r:embed="rId2" cstate="print"/>
          <a:srcRect/>
          <a:stretch>
            <a:fillRect/>
          </a:stretch>
        </p:blipFill>
        <p:spPr bwMode="auto">
          <a:xfrm>
            <a:off x="914400" y="1752600"/>
            <a:ext cx="7162800" cy="450175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Reentry???</a:t>
            </a:r>
            <a:endParaRPr lang="en-US" dirty="0"/>
          </a:p>
        </p:txBody>
      </p:sp>
      <p:sp>
        <p:nvSpPr>
          <p:cNvPr id="3" name="Content Placeholder 2"/>
          <p:cNvSpPr>
            <a:spLocks noGrp="1"/>
          </p:cNvSpPr>
          <p:nvPr>
            <p:ph idx="1"/>
          </p:nvPr>
        </p:nvSpPr>
        <p:spPr>
          <a:xfrm>
            <a:off x="304800" y="2743200"/>
            <a:ext cx="8229600" cy="1501409"/>
          </a:xfrm>
        </p:spPr>
        <p:txBody>
          <a:bodyPr>
            <a:normAutofit lnSpcReduction="10000"/>
          </a:bodyPr>
          <a:lstStyle/>
          <a:p>
            <a:pPr>
              <a:buNone/>
            </a:pPr>
            <a:r>
              <a:rPr lang="en-US" dirty="0" smtClean="0"/>
              <a:t>“Reentry refers to the transition of offenders from prisons or jails back into the community”</a:t>
            </a:r>
            <a:endParaRPr lang="en-US" dirty="0"/>
          </a:p>
        </p:txBody>
      </p:sp>
      <p:sp>
        <p:nvSpPr>
          <p:cNvPr id="4" name="TextBox 3"/>
          <p:cNvSpPr txBox="1"/>
          <p:nvPr/>
        </p:nvSpPr>
        <p:spPr>
          <a:xfrm>
            <a:off x="457200" y="6324600"/>
            <a:ext cx="8077200" cy="307777"/>
          </a:xfrm>
          <a:prstGeom prst="rect">
            <a:avLst/>
          </a:prstGeom>
          <a:noFill/>
        </p:spPr>
        <p:txBody>
          <a:bodyPr wrap="square" rtlCol="0">
            <a:spAutoFit/>
          </a:bodyPr>
          <a:lstStyle/>
          <a:p>
            <a:r>
              <a:rPr lang="en-US" sz="1400" i="1" dirty="0" smtClean="0"/>
              <a:t>Bureau of Justice Assistance: Center for Program Evaluation and Performance Measurement </a:t>
            </a:r>
            <a:endParaRPr lang="en-US" sz="1400" i="1" dirty="0"/>
          </a:p>
        </p:txBody>
      </p:sp>
      <p:pic>
        <p:nvPicPr>
          <p:cNvPr id="7170" name="Picture 2" descr="http://www.capps-mi.org/wp-content/uploads/2013/02/reentry-support.jpg">
            <a:hlinkClick r:id="rId2"/>
          </p:cNvPr>
          <p:cNvPicPr>
            <a:picLocks noChangeAspect="1" noChangeArrowheads="1"/>
          </p:cNvPicPr>
          <p:nvPr/>
        </p:nvPicPr>
        <p:blipFill>
          <a:blip r:embed="rId3" cstate="print"/>
          <a:srcRect/>
          <a:stretch>
            <a:fillRect/>
          </a:stretch>
        </p:blipFill>
        <p:spPr bwMode="auto">
          <a:xfrm>
            <a:off x="5943600" y="3962400"/>
            <a:ext cx="2828925" cy="18770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a:t>
            </a:r>
            <a:endParaRPr lang="en-US" dirty="0"/>
          </a:p>
        </p:txBody>
      </p:sp>
      <p:sp>
        <p:nvSpPr>
          <p:cNvPr id="3" name="Content Placeholder 2"/>
          <p:cNvSpPr>
            <a:spLocks noGrp="1"/>
          </p:cNvSpPr>
          <p:nvPr>
            <p:ph idx="1"/>
          </p:nvPr>
        </p:nvSpPr>
        <p:spPr>
          <a:xfrm>
            <a:off x="457200" y="1775191"/>
            <a:ext cx="8229600" cy="3635009"/>
          </a:xfrm>
        </p:spPr>
        <p:txBody>
          <a:bodyPr>
            <a:noAutofit/>
          </a:bodyPr>
          <a:lstStyle/>
          <a:p>
            <a:r>
              <a:rPr lang="en-US" sz="2000" b="1" dirty="0" smtClean="0"/>
              <a:t>Principle 1: </a:t>
            </a:r>
            <a:r>
              <a:rPr lang="en-US" sz="2000" dirty="0" smtClean="0"/>
              <a:t>Base supervision, service, and resource-allocation decisions on the results of validated risk and needs assessments. </a:t>
            </a:r>
            <a:endParaRPr lang="en-US" sz="2000" b="1" dirty="0" smtClean="0"/>
          </a:p>
          <a:p>
            <a:r>
              <a:rPr lang="en-US" sz="2000" b="1" dirty="0" smtClean="0"/>
              <a:t>Principle 2: </a:t>
            </a:r>
            <a:r>
              <a:rPr lang="en-US" sz="2000" dirty="0" smtClean="0"/>
              <a:t>Adopt and effectively implement programs and services demonstrated to reduce recidivism and improve other youth outcomes, and use data to evaluate system performance and direct system improvements.</a:t>
            </a:r>
            <a:endParaRPr lang="en-US" sz="2000" b="1" dirty="0" smtClean="0"/>
          </a:p>
          <a:p>
            <a:r>
              <a:rPr lang="en-US" sz="2000" b="1" dirty="0" smtClean="0"/>
              <a:t>Principle 3: </a:t>
            </a:r>
            <a:r>
              <a:rPr lang="en-US" sz="2000" dirty="0" smtClean="0"/>
              <a:t>Employ a coordinated approach across service systems to address youth’s needs. </a:t>
            </a:r>
          </a:p>
          <a:p>
            <a:r>
              <a:rPr lang="en-US" sz="2000" b="1" dirty="0" smtClean="0"/>
              <a:t>Principle 4: </a:t>
            </a:r>
            <a:r>
              <a:rPr lang="en-US" sz="2000" dirty="0" smtClean="0"/>
              <a:t>Tailor system policies, programs, and supervision to reflect the distinct developmental needs of adolescents.</a:t>
            </a:r>
            <a:endParaRPr lang="en-US" sz="2000" dirty="0"/>
          </a:p>
        </p:txBody>
      </p:sp>
      <p:sp>
        <p:nvSpPr>
          <p:cNvPr id="4" name="TextBox 3"/>
          <p:cNvSpPr txBox="1"/>
          <p:nvPr/>
        </p:nvSpPr>
        <p:spPr>
          <a:xfrm>
            <a:off x="533400" y="6096000"/>
            <a:ext cx="8153400" cy="461665"/>
          </a:xfrm>
          <a:prstGeom prst="rect">
            <a:avLst/>
          </a:prstGeom>
          <a:noFill/>
        </p:spPr>
        <p:txBody>
          <a:bodyPr wrap="square" rtlCol="0">
            <a:spAutoFit/>
          </a:bodyPr>
          <a:lstStyle/>
          <a:p>
            <a:r>
              <a:rPr lang="en-US" sz="1200" i="1" dirty="0" smtClean="0"/>
              <a:t>Core Principles for Reducing Recidivism and Improving Other Outcomes for Youth in The Juvenile Justice System  , Council of State Governments</a:t>
            </a:r>
            <a:endParaRPr lang="en-US" sz="1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a:t>
            </a:r>
            <a:endParaRPr lang="en-US" dirty="0"/>
          </a:p>
        </p:txBody>
      </p:sp>
      <p:sp>
        <p:nvSpPr>
          <p:cNvPr id="3" name="Content Placeholder 2"/>
          <p:cNvSpPr>
            <a:spLocks noGrp="1"/>
          </p:cNvSpPr>
          <p:nvPr>
            <p:ph idx="1"/>
          </p:nvPr>
        </p:nvSpPr>
        <p:spPr/>
        <p:txBody>
          <a:bodyPr/>
          <a:lstStyle/>
          <a:p>
            <a:r>
              <a:rPr lang="en-US" dirty="0" smtClean="0"/>
              <a:t>Objective assessment of </a:t>
            </a:r>
            <a:r>
              <a:rPr lang="en-US" dirty="0" err="1" smtClean="0"/>
              <a:t>criminogenic</a:t>
            </a:r>
            <a:r>
              <a:rPr lang="en-US" dirty="0" smtClean="0"/>
              <a:t> risk and needs</a:t>
            </a:r>
          </a:p>
          <a:p>
            <a:r>
              <a:rPr lang="en-US" dirty="0" smtClean="0"/>
              <a:t>Engage in practice that enhances intrinsic motivation in offenders</a:t>
            </a:r>
          </a:p>
          <a:p>
            <a:r>
              <a:rPr lang="en-US" dirty="0" smtClean="0"/>
              <a:t>Target “higher-risk” offenders</a:t>
            </a:r>
          </a:p>
          <a:p>
            <a:r>
              <a:rPr lang="en-US" dirty="0" smtClean="0"/>
              <a:t>Address offenders greatest </a:t>
            </a:r>
            <a:r>
              <a:rPr lang="en-US" dirty="0" err="1" smtClean="0"/>
              <a:t>criminogenic</a:t>
            </a:r>
            <a:r>
              <a:rPr lang="en-US" dirty="0" smtClean="0"/>
              <a:t> needs</a:t>
            </a:r>
          </a:p>
          <a:p>
            <a:r>
              <a:rPr lang="en-US" dirty="0" smtClean="0"/>
              <a:t>Use cognitive-behavioral interventions</a:t>
            </a:r>
          </a:p>
          <a:p>
            <a:r>
              <a:rPr lang="en-US" dirty="0" smtClean="0"/>
              <a:t>Determine dosage and intensity of services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775191"/>
            <a:ext cx="8229600" cy="3025409"/>
          </a:xfrm>
        </p:spPr>
        <p:txBody>
          <a:bodyPr/>
          <a:lstStyle/>
          <a:p>
            <a:r>
              <a:rPr lang="en-US" dirty="0" smtClean="0"/>
              <a:t>Cognitive interventions (Thinking for A Change, Aggression Replacement)</a:t>
            </a:r>
          </a:p>
          <a:p>
            <a:endParaRPr lang="en-US" dirty="0" smtClean="0"/>
          </a:p>
          <a:p>
            <a:endParaRPr lang="en-US" dirty="0" smtClean="0"/>
          </a:p>
          <a:p>
            <a:r>
              <a:rPr lang="en-US" dirty="0" smtClean="0"/>
              <a:t>Motivational Interviewing</a:t>
            </a:r>
            <a:endParaRPr lang="en-US" dirty="0"/>
          </a:p>
        </p:txBody>
      </p:sp>
      <p:pic>
        <p:nvPicPr>
          <p:cNvPr id="2050" name="Picture 2" descr="C:\Users\sajackson\AppData\Local\Microsoft\Windows\Temporary Internet Files\Content.IE5\AMWZJZF1\large-Silhouette-of-a-brain-33.3-9008[1].gif"/>
          <p:cNvPicPr>
            <a:picLocks noChangeAspect="1" noChangeArrowheads="1"/>
          </p:cNvPicPr>
          <p:nvPr/>
        </p:nvPicPr>
        <p:blipFill>
          <a:blip r:embed="rId3" cstate="print"/>
          <a:srcRect/>
          <a:stretch>
            <a:fillRect/>
          </a:stretch>
        </p:blipFill>
        <p:spPr bwMode="auto">
          <a:xfrm>
            <a:off x="6781800" y="3799840"/>
            <a:ext cx="1579200" cy="21845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Juvenile Reentry Subcommittee</a:t>
            </a:r>
            <a:endParaRPr lang="en-US" dirty="0"/>
          </a:p>
        </p:txBody>
      </p:sp>
      <p:sp>
        <p:nvSpPr>
          <p:cNvPr id="3" name="Subtitle 2"/>
          <p:cNvSpPr>
            <a:spLocks noGrp="1"/>
          </p:cNvSpPr>
          <p:nvPr>
            <p:ph type="subTitle" idx="1"/>
          </p:nvPr>
        </p:nvSpPr>
        <p:spPr/>
        <p:txBody>
          <a:bodyPr/>
          <a:lstStyle/>
          <a:p>
            <a:endParaRPr lang="en-US"/>
          </a:p>
        </p:txBody>
      </p:sp>
      <p:pic>
        <p:nvPicPr>
          <p:cNvPr id="2050" name="Picture 2" descr="http://www.naahp.org/portals/2/NAAHP%20Images/committee.jpg">
            <a:hlinkClick r:id="rId2"/>
          </p:cNvPr>
          <p:cNvPicPr>
            <a:picLocks noChangeAspect="1" noChangeArrowheads="1"/>
          </p:cNvPicPr>
          <p:nvPr/>
        </p:nvPicPr>
        <p:blipFill>
          <a:blip r:embed="rId3" cstate="print"/>
          <a:srcRect/>
          <a:stretch>
            <a:fillRect/>
          </a:stretch>
        </p:blipFill>
        <p:spPr bwMode="auto">
          <a:xfrm>
            <a:off x="4419600" y="381000"/>
            <a:ext cx="4305300" cy="281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Reentry Taskforce </a:t>
            </a:r>
            <a:endParaRPr lang="en-US" dirty="0"/>
          </a:p>
        </p:txBody>
      </p:sp>
      <p:graphicFrame>
        <p:nvGraphicFramePr>
          <p:cNvPr id="1026" name="Content Placeholder 3"/>
          <p:cNvGraphicFramePr>
            <a:graphicFrameLocks noChangeAspect="1"/>
          </p:cNvGraphicFramePr>
          <p:nvPr>
            <p:ph idx="1"/>
          </p:nvPr>
        </p:nvGraphicFramePr>
        <p:xfrm>
          <a:off x="228600" y="1905000"/>
          <a:ext cx="8379195" cy="4038600"/>
        </p:xfrm>
        <a:graphic>
          <a:graphicData uri="http://schemas.openxmlformats.org/presentationml/2006/ole">
            <p:oleObj spid="_x0000_s1026" name="Organization Chart" r:id="rId3" imgW="3651120" imgH="1492200" progId="OrgPlusWOPX.4">
              <p:embed followColorScheme="full"/>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algn="ctr">
              <a:buNone/>
            </a:pPr>
            <a:r>
              <a:rPr lang="en-US" dirty="0" smtClean="0"/>
              <a:t>“Reduce recidivism and promote public safety by implementing a coordinated and comprehensive individualized transition plan for each youth based on his or her risks, needs, and strengths. Agencies from the juvenile justice and social services systems will collaborate to design a client-centered, trauma-informed reentry planning process using traditional and nontraditional resources driven by an evidence-based assessment tool, focusing on an individualized transition plan from the time of the youth’s commitment to out-of-home placement through the period of incarceration, to the periods of transition, reintegration, and aftercare in the community.” </a:t>
            </a:r>
          </a:p>
          <a:p>
            <a:pPr algn="ct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459</TotalTime>
  <Words>641</Words>
  <Application>Microsoft Office PowerPoint</Application>
  <PresentationFormat>On-screen Show (4:3)</PresentationFormat>
  <Paragraphs>101</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Module</vt:lpstr>
      <vt:lpstr>Organization Chart</vt:lpstr>
      <vt:lpstr>Juvenile Reentry Programs Palm Beach County</vt:lpstr>
      <vt:lpstr>Slide 2</vt:lpstr>
      <vt:lpstr>What is Reentry???</vt:lpstr>
      <vt:lpstr>What works?</vt:lpstr>
      <vt:lpstr>What Works?</vt:lpstr>
      <vt:lpstr>Best Practices</vt:lpstr>
      <vt:lpstr>Juvenile Reentry Subcommittee</vt:lpstr>
      <vt:lpstr>Reentry Taskforce </vt:lpstr>
      <vt:lpstr>Mission</vt:lpstr>
      <vt:lpstr>Palm Beach County Sherriff's Office </vt:lpstr>
      <vt:lpstr>Juvenile Inmate Programs</vt:lpstr>
      <vt:lpstr>Inmate Transition </vt:lpstr>
      <vt:lpstr>Connecting youth to community</vt:lpstr>
      <vt:lpstr>Back to A Future</vt:lpstr>
      <vt:lpstr>BTAF Partners</vt:lpstr>
      <vt:lpstr>Slide 16</vt:lpstr>
      <vt:lpstr>Criminogenic Needs</vt:lpstr>
      <vt:lpstr>Other services</vt:lpstr>
      <vt:lpstr>Slide 19</vt:lpstr>
      <vt:lpstr>Statistics </vt:lpstr>
      <vt:lpstr>Challenges in Juvenile Reentry </vt:lpstr>
      <vt:lpstr>The End….</vt:lpstr>
    </vt:vector>
  </TitlesOfParts>
  <Company>Palm Beach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Reentry Programs</dc:title>
  <dc:creator>sajackson</dc:creator>
  <cp:lastModifiedBy>sajackson</cp:lastModifiedBy>
  <cp:revision>58</cp:revision>
  <dcterms:created xsi:type="dcterms:W3CDTF">2015-01-12T18:58:34Z</dcterms:created>
  <dcterms:modified xsi:type="dcterms:W3CDTF">2015-04-06T19:26:53Z</dcterms:modified>
</cp:coreProperties>
</file>